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Rubik" panose="02000604000000020004" pitchFamily="2" charset="-79"/>
      <p:regular r:id="rId21"/>
      <p:bold r:id="rId22"/>
      <p:italic r:id="rId23"/>
      <p:boldItalic r:id="rId24"/>
    </p:embeddedFont>
    <p:embeddedFont>
      <p:font typeface="Source Code Pro" panose="020B0509030403020204" pitchFamily="49" charset="0"/>
      <p:regular r:id="rId25"/>
      <p:bold r:id="rId26"/>
      <p:italic r:id="rId27"/>
      <p:boldItalic r:id="rId28"/>
    </p:embeddedFont>
    <p:embeddedFont>
      <p:font typeface="Trebuchet MS" panose="020B060302020202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g5xHBVpEQROPk73jp7XWGvdakWV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336" y="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5" name="Google Shape;85;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4" name="Google Shape;214;p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3" name="Google Shape;223;p1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8" name="Google Shape;238;p1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2" name="Google Shape;252;p1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6" name="Google Shape;266;p1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 name="Google Shape;14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it-IT"/>
              <a:t>Su Laaroussi non trovo informazioni riguardo al lavoro, nella biografia c’è solo scritto che aveva difficoltà a trovare un lavoro, come molti saharawi</a:t>
            </a:r>
            <a:endParaRPr/>
          </a:p>
        </p:txBody>
      </p:sp>
      <p:sp>
        <p:nvSpPr>
          <p:cNvPr id="156" name="Google Shape;15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it-IT"/>
              <a:t>Di Mohammed Bani stiamo ancora aspettando la biografia (per sapere di cosa si occupava), così come di Sidi Abdallah</a:t>
            </a:r>
            <a:endParaRPr/>
          </a:p>
        </p:txBody>
      </p:sp>
      <p:sp>
        <p:nvSpPr>
          <p:cNvPr id="171" name="Google Shape;17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6" name="Google Shape;18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a7224549f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2" name="Google Shape;202;ga7224549f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1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1"/>
              </a:buClr>
              <a:buSzPts val="3600"/>
              <a:buFont typeface="Calibri"/>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3" name="Google Shape;13;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4"/>
        <p:cNvGrpSpPr/>
        <p:nvPr/>
      </p:nvGrpSpPr>
      <p:grpSpPr>
        <a:xfrm>
          <a:off x="0" y="0"/>
          <a:ext cx="0" cy="0"/>
          <a:chOff x="0" y="0"/>
          <a:chExt cx="0" cy="0"/>
        </a:xfrm>
      </p:grpSpPr>
      <p:sp>
        <p:nvSpPr>
          <p:cNvPr id="65" name="Google Shape;65;p24"/>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4"/>
          <p:cNvSpPr>
            <a:spLocks noGrp="1"/>
          </p:cNvSpPr>
          <p:nvPr>
            <p:ph type="pic" idx="2"/>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7" name="Google Shape;67;p24"/>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8" name="Google Shape;68;p2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71"/>
        <p:cNvGrpSpPr/>
        <p:nvPr/>
      </p:nvGrpSpPr>
      <p:grpSpPr>
        <a:xfrm>
          <a:off x="0" y="0"/>
          <a:ext cx="0" cy="0"/>
          <a:chOff x="0" y="0"/>
          <a:chExt cx="0" cy="0"/>
        </a:xfrm>
      </p:grpSpPr>
      <p:sp>
        <p:nvSpPr>
          <p:cNvPr id="72" name="Google Shape;72;p2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5"/>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4" name="Google Shape;74;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77"/>
        <p:cNvGrpSpPr/>
        <p:nvPr/>
      </p:nvGrpSpPr>
      <p:grpSpPr>
        <a:xfrm>
          <a:off x="0" y="0"/>
          <a:ext cx="0" cy="0"/>
          <a:chOff x="0" y="0"/>
          <a:chExt cx="0" cy="0"/>
        </a:xfrm>
      </p:grpSpPr>
      <p:sp>
        <p:nvSpPr>
          <p:cNvPr id="78" name="Google Shape;78;p26"/>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6"/>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0" name="Google Shape;80;p2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4"/>
        <p:cNvGrpSpPr/>
        <p:nvPr/>
      </p:nvGrpSpPr>
      <p:grpSpPr>
        <a:xfrm>
          <a:off x="0" y="0"/>
          <a:ext cx="0" cy="0"/>
          <a:chOff x="0" y="0"/>
          <a:chExt cx="0" cy="0"/>
        </a:xfrm>
      </p:grpSpPr>
      <p:sp>
        <p:nvSpPr>
          <p:cNvPr id="15" name="Google Shape;15;p16"/>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6"/>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7" name="Google Shape;17;p1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20"/>
        <p:cNvGrpSpPr/>
        <p:nvPr/>
      </p:nvGrpSpPr>
      <p:grpSpPr>
        <a:xfrm>
          <a:off x="0" y="0"/>
          <a:ext cx="0" cy="0"/>
          <a:chOff x="0" y="0"/>
          <a:chExt cx="0" cy="0"/>
        </a:xfrm>
      </p:grpSpPr>
      <p:sp>
        <p:nvSpPr>
          <p:cNvPr id="21" name="Google Shape;21;p1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7"/>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3" name="Google Shape;23;p1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estazione sezione">
  <p:cSld name="Intestazione sezione">
    <p:spTree>
      <p:nvGrpSpPr>
        <p:cNvPr id="1" name="Shape 26"/>
        <p:cNvGrpSpPr/>
        <p:nvPr/>
      </p:nvGrpSpPr>
      <p:grpSpPr>
        <a:xfrm>
          <a:off x="0" y="0"/>
          <a:ext cx="0" cy="0"/>
          <a:chOff x="0" y="0"/>
          <a:chExt cx="0" cy="0"/>
        </a:xfrm>
      </p:grpSpPr>
      <p:sp>
        <p:nvSpPr>
          <p:cNvPr id="27" name="Google Shape;27;p18"/>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8"/>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29" name="Google Shape;29;p1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32"/>
        <p:cNvGrpSpPr/>
        <p:nvPr/>
      </p:nvGrpSpPr>
      <p:grpSpPr>
        <a:xfrm>
          <a:off x="0" y="0"/>
          <a:ext cx="0" cy="0"/>
          <a:chOff x="0" y="0"/>
          <a:chExt cx="0" cy="0"/>
        </a:xfrm>
      </p:grpSpPr>
      <p:sp>
        <p:nvSpPr>
          <p:cNvPr id="33" name="Google Shape;33;p19"/>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9"/>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5" name="Google Shape;35;p19"/>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1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39"/>
        <p:cNvGrpSpPr/>
        <p:nvPr/>
      </p:nvGrpSpPr>
      <p:grpSpPr>
        <a:xfrm>
          <a:off x="0" y="0"/>
          <a:ext cx="0" cy="0"/>
          <a:chOff x="0" y="0"/>
          <a:chExt cx="0" cy="0"/>
        </a:xfrm>
      </p:grpSpPr>
      <p:sp>
        <p:nvSpPr>
          <p:cNvPr id="40" name="Google Shape;40;p20"/>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0"/>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2" name="Google Shape;42;p20"/>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3" name="Google Shape;43;p20"/>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4" name="Google Shape;44;p20"/>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5" name="Google Shape;45;p2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48"/>
        <p:cNvGrpSpPr/>
        <p:nvPr/>
      </p:nvGrpSpPr>
      <p:grpSpPr>
        <a:xfrm>
          <a:off x="0" y="0"/>
          <a:ext cx="0" cy="0"/>
          <a:chOff x="0" y="0"/>
          <a:chExt cx="0" cy="0"/>
        </a:xfrm>
      </p:grpSpPr>
      <p:sp>
        <p:nvSpPr>
          <p:cNvPr id="49" name="Google Shape;49;p2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53"/>
        <p:cNvGrpSpPr/>
        <p:nvPr/>
      </p:nvGrpSpPr>
      <p:grpSpPr>
        <a:xfrm>
          <a:off x="0" y="0"/>
          <a:ext cx="0" cy="0"/>
          <a:chOff x="0" y="0"/>
          <a:chExt cx="0" cy="0"/>
        </a:xfrm>
      </p:grpSpPr>
      <p:sp>
        <p:nvSpPr>
          <p:cNvPr id="54" name="Google Shape;54;p2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7"/>
        <p:cNvGrpSpPr/>
        <p:nvPr/>
      </p:nvGrpSpPr>
      <p:grpSpPr>
        <a:xfrm>
          <a:off x="0" y="0"/>
          <a:ext cx="0" cy="0"/>
          <a:chOff x="0" y="0"/>
          <a:chExt cx="0" cy="0"/>
        </a:xfrm>
      </p:grpSpPr>
      <p:sp>
        <p:nvSpPr>
          <p:cNvPr id="58" name="Google Shape;58;p23"/>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3"/>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0" name="Google Shape;60;p23"/>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1" name="Google Shape;61;p2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4"/>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1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drive.google.com/file/d/1NO1gbvymxcKuSXoD3yBLWKv2QJRvv8rA/view"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7.jpg"/><Relationship Id="rId4" Type="http://schemas.openxmlformats.org/officeDocument/2006/relationships/hyperlink" Target="http://www.emsahara.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8.gif"/></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8A3E"/>
        </a:solidFill>
        <a:effectLst/>
      </p:bgPr>
    </p:bg>
    <p:spTree>
      <p:nvGrpSpPr>
        <p:cNvPr id="1" name="Shape 86"/>
        <p:cNvGrpSpPr/>
        <p:nvPr/>
      </p:nvGrpSpPr>
      <p:grpSpPr>
        <a:xfrm>
          <a:off x="0" y="0"/>
          <a:ext cx="0" cy="0"/>
          <a:chOff x="0" y="0"/>
          <a:chExt cx="0" cy="0"/>
        </a:xfrm>
      </p:grpSpPr>
      <p:pic>
        <p:nvPicPr>
          <p:cNvPr id="87" name="Google Shape;87;p1" descr="Immagine che contiene freccia&#10;&#10;Descrizione generata automaticamente"/>
          <p:cNvPicPr preferRelativeResize="0"/>
          <p:nvPr/>
        </p:nvPicPr>
        <p:blipFill rotWithShape="1">
          <a:blip r:embed="rId3">
            <a:alphaModFix/>
          </a:blip>
          <a:srcRect t="1905" r="1" b="35238"/>
          <a:stretch/>
        </p:blipFill>
        <p:spPr>
          <a:xfrm>
            <a:off x="0" y="0"/>
            <a:ext cx="3838862" cy="1523141"/>
          </a:xfrm>
          <a:custGeom>
            <a:avLst/>
            <a:gdLst/>
            <a:ahLst/>
            <a:cxnLst/>
            <a:rect l="l" t="t" r="r" b="b"/>
            <a:pathLst>
              <a:path w="6948167" h="2456679" extrusionOk="0">
                <a:moveTo>
                  <a:pt x="6948167" y="603033"/>
                </a:moveTo>
                <a:lnTo>
                  <a:pt x="6948167" y="617220"/>
                </a:lnTo>
                <a:lnTo>
                  <a:pt x="6946213" y="610127"/>
                </a:lnTo>
                <a:close/>
                <a:moveTo>
                  <a:pt x="0" y="0"/>
                </a:moveTo>
                <a:lnTo>
                  <a:pt x="6766605" y="0"/>
                </a:lnTo>
                <a:lnTo>
                  <a:pt x="6638979" y="219780"/>
                </a:lnTo>
                <a:cubicBezTo>
                  <a:pt x="5552228" y="2091240"/>
                  <a:pt x="5552228" y="2091240"/>
                  <a:pt x="5552228" y="2091240"/>
                </a:cubicBezTo>
                <a:cubicBezTo>
                  <a:pt x="5429962" y="2317464"/>
                  <a:pt x="5185434" y="2456679"/>
                  <a:pt x="4932171" y="2456679"/>
                </a:cubicBezTo>
                <a:cubicBezTo>
                  <a:pt x="888708" y="2456679"/>
                  <a:pt x="888708" y="2456679"/>
                  <a:pt x="888708" y="2456679"/>
                </a:cubicBezTo>
                <a:cubicBezTo>
                  <a:pt x="626713" y="2456679"/>
                  <a:pt x="390917" y="2317464"/>
                  <a:pt x="259919" y="2091240"/>
                </a:cubicBezTo>
                <a:cubicBezTo>
                  <a:pt x="196877" y="1982206"/>
                  <a:pt x="135804" y="1876580"/>
                  <a:pt x="76640" y="1774254"/>
                </a:cubicBezTo>
                <a:lnTo>
                  <a:pt x="0" y="1641704"/>
                </a:lnTo>
                <a:close/>
              </a:path>
            </a:pathLst>
          </a:custGeom>
          <a:noFill/>
          <a:ln>
            <a:noFill/>
          </a:ln>
        </p:spPr>
      </p:pic>
      <p:sp>
        <p:nvSpPr>
          <p:cNvPr id="88" name="Google Shape;88;p1"/>
          <p:cNvSpPr txBox="1"/>
          <p:nvPr/>
        </p:nvSpPr>
        <p:spPr>
          <a:xfrm>
            <a:off x="1186862" y="1914237"/>
            <a:ext cx="4201200" cy="594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000"/>
              <a:buFont typeface="Arial"/>
              <a:buNone/>
            </a:pPr>
            <a:r>
              <a:rPr lang="it-IT" sz="5000" b="1" i="0" u="none" strike="noStrike" cap="none">
                <a:solidFill>
                  <a:schemeClr val="accent2"/>
                </a:solidFill>
                <a:latin typeface="Trebuchet MS"/>
                <a:ea typeface="Trebuchet MS"/>
                <a:cs typeface="Trebuchet MS"/>
                <a:sym typeface="Trebuchet MS"/>
              </a:rPr>
              <a:t>LIBERIAMOLI</a:t>
            </a:r>
            <a:endParaRPr sz="5000" b="0" i="0" u="none" strike="noStrike" cap="none">
              <a:solidFill>
                <a:schemeClr val="accent2"/>
              </a:solidFill>
              <a:latin typeface="Trebuchet MS"/>
              <a:ea typeface="Trebuchet MS"/>
              <a:cs typeface="Trebuchet MS"/>
              <a:sym typeface="Trebuchet MS"/>
            </a:endParaRPr>
          </a:p>
        </p:txBody>
      </p:sp>
      <p:sp>
        <p:nvSpPr>
          <p:cNvPr id="89" name="Google Shape;89;p1"/>
          <p:cNvSpPr txBox="1"/>
          <p:nvPr/>
        </p:nvSpPr>
        <p:spPr>
          <a:xfrm>
            <a:off x="6392450" y="832800"/>
            <a:ext cx="2303400" cy="347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it-IT" sz="2000" b="1" i="0" u="none" strike="noStrike" cap="none">
                <a:solidFill>
                  <a:schemeClr val="lt1"/>
                </a:solidFill>
                <a:latin typeface="Trebuchet MS"/>
                <a:ea typeface="Trebuchet MS"/>
                <a:cs typeface="Trebuchet MS"/>
                <a:sym typeface="Trebuchet MS"/>
              </a:rPr>
              <a:t>CAMPAGNA ITALIANA </a:t>
            </a:r>
            <a:endParaRPr sz="1800" b="0" i="0" u="none" strike="noStrike" cap="none">
              <a:solidFill>
                <a:schemeClr val="lt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r>
              <a:rPr lang="it-IT" sz="1800" b="0" i="0" u="none" strike="noStrike" cap="none">
                <a:solidFill>
                  <a:schemeClr val="lt1"/>
                </a:solidFill>
                <a:latin typeface="Trebuchet MS"/>
                <a:ea typeface="Trebuchet MS"/>
                <a:cs typeface="Trebuchet MS"/>
                <a:sym typeface="Trebuchet MS"/>
              </a:rPr>
              <a:t>PER LA LIBERAZIONE IMMEDIATA DEI PRIGIONIERI POLITICI SAHARAWI DETENUTI NELLE CARCERI DEL REGNO DEL MAROCCO - PER LA LORO BATTAGLIA DI LIBERTÀ</a:t>
            </a:r>
            <a:endParaRPr sz="1400" b="0" i="0" u="none" strike="noStrike" cap="none">
              <a:solidFill>
                <a:srgbClr val="000000"/>
              </a:solidFill>
              <a:latin typeface="Trebuchet MS"/>
              <a:ea typeface="Trebuchet MS"/>
              <a:cs typeface="Trebuchet MS"/>
              <a:sym typeface="Trebuchet MS"/>
            </a:endParaRPr>
          </a:p>
        </p:txBody>
      </p:sp>
      <p:sp>
        <p:nvSpPr>
          <p:cNvPr id="90" name="Google Shape;90;p1"/>
          <p:cNvSpPr txBox="1"/>
          <p:nvPr/>
        </p:nvSpPr>
        <p:spPr>
          <a:xfrm>
            <a:off x="1186862" y="4067770"/>
            <a:ext cx="45720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0" i="0" u="none" strike="noStrike" cap="none">
                <a:solidFill>
                  <a:schemeClr val="dk1"/>
                </a:solidFill>
                <a:latin typeface="Trebuchet MS"/>
                <a:ea typeface="Trebuchet MS"/>
                <a:cs typeface="Trebuchet MS"/>
                <a:sym typeface="Trebuchet MS"/>
              </a:rPr>
              <a:t>La Rete Saharawi </a:t>
            </a:r>
            <a:endParaRPr sz="14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r>
              <a:rPr lang="it-IT" sz="1800" b="0" i="0" u="none" strike="noStrike" cap="none">
                <a:solidFill>
                  <a:schemeClr val="dk1"/>
                </a:solidFill>
                <a:latin typeface="Trebuchet MS"/>
                <a:ea typeface="Trebuchet MS"/>
                <a:cs typeface="Trebuchet MS"/>
                <a:sym typeface="Trebuchet MS"/>
              </a:rPr>
              <a:t>e le Associazioni Italiane di Solidarietà </a:t>
            </a:r>
            <a:endParaRPr sz="14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r>
              <a:rPr lang="it-IT" sz="1800" b="0" i="0" u="none" strike="noStrike" cap="none">
                <a:solidFill>
                  <a:schemeClr val="dk1"/>
                </a:solidFill>
                <a:latin typeface="Trebuchet MS"/>
                <a:ea typeface="Trebuchet MS"/>
                <a:cs typeface="Trebuchet MS"/>
                <a:sym typeface="Trebuchet MS"/>
              </a:rPr>
              <a:t>con il Popolo Saharawi </a:t>
            </a:r>
            <a:endParaRPr sz="1400" b="0" i="0" u="none" strike="noStrike" cap="none">
              <a:solidFill>
                <a:srgbClr val="000000"/>
              </a:solidFill>
              <a:latin typeface="Trebuchet MS"/>
              <a:ea typeface="Trebuchet MS"/>
              <a:cs typeface="Trebuchet MS"/>
              <a:sym typeface="Trebuchet MS"/>
            </a:endParaRPr>
          </a:p>
        </p:txBody>
      </p:sp>
      <p:sp>
        <p:nvSpPr>
          <p:cNvPr id="91" name="Google Shape;91;p1"/>
          <p:cNvSpPr/>
          <p:nvPr/>
        </p:nvSpPr>
        <p:spPr>
          <a:xfrm>
            <a:off x="1209950" y="2508832"/>
            <a:ext cx="3929700" cy="135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600"/>
              <a:buFont typeface="Arial"/>
              <a:buNone/>
            </a:pPr>
            <a:r>
              <a:rPr lang="it-IT" sz="9600" b="1" i="0" u="none" strike="noStrike" cap="none">
                <a:solidFill>
                  <a:schemeClr val="accent2"/>
                </a:solidFill>
                <a:latin typeface="Trebuchet MS"/>
                <a:ea typeface="Trebuchet MS"/>
                <a:cs typeface="Trebuchet MS"/>
                <a:sym typeface="Trebuchet MS"/>
              </a:rPr>
              <a:t>ORA!</a:t>
            </a:r>
            <a:endParaRPr sz="9600" b="1" i="0" u="none" strike="noStrike" cap="none">
              <a:solidFill>
                <a:schemeClr val="accent2"/>
              </a:solidFill>
              <a:latin typeface="Trebuchet MS"/>
              <a:ea typeface="Trebuchet MS"/>
              <a:cs typeface="Trebuchet MS"/>
              <a:sym typeface="Trebuchet MS"/>
            </a:endParaRPr>
          </a:p>
        </p:txBody>
      </p:sp>
      <p:pic>
        <p:nvPicPr>
          <p:cNvPr id="92" name="Google Shape;92;p1"/>
          <p:cNvPicPr preferRelativeResize="0"/>
          <p:nvPr/>
        </p:nvPicPr>
        <p:blipFill rotWithShape="1">
          <a:blip r:embed="rId4">
            <a:alphaModFix/>
          </a:blip>
          <a:srcRect l="1125" r="1775"/>
          <a:stretch/>
        </p:blipFill>
        <p:spPr>
          <a:xfrm>
            <a:off x="2008613" y="784995"/>
            <a:ext cx="827427" cy="724722"/>
          </a:xfrm>
          <a:custGeom>
            <a:avLst/>
            <a:gdLst/>
            <a:ahLst/>
            <a:cxnLst/>
            <a:rect l="l" t="t" r="r" b="b"/>
            <a:pathLst>
              <a:path w="2298408" h="2013116" extrusionOk="0">
                <a:moveTo>
                  <a:pt x="655742" y="0"/>
                </a:moveTo>
                <a:cubicBezTo>
                  <a:pt x="1644875" y="0"/>
                  <a:pt x="1644875" y="0"/>
                  <a:pt x="1644875" y="0"/>
                </a:cubicBezTo>
                <a:cubicBezTo>
                  <a:pt x="1694920" y="0"/>
                  <a:pt x="1759685" y="34910"/>
                  <a:pt x="1786179" y="78547"/>
                </a:cubicBezTo>
                <a:cubicBezTo>
                  <a:pt x="2280745" y="925103"/>
                  <a:pt x="2280745" y="925103"/>
                  <a:pt x="2280745" y="925103"/>
                </a:cubicBezTo>
                <a:cubicBezTo>
                  <a:pt x="2304296" y="971649"/>
                  <a:pt x="2304296" y="1041468"/>
                  <a:pt x="2280745" y="1088014"/>
                </a:cubicBezTo>
                <a:cubicBezTo>
                  <a:pt x="1786179" y="1934570"/>
                  <a:pt x="1786179" y="1934570"/>
                  <a:pt x="1786179" y="1934570"/>
                </a:cubicBezTo>
                <a:cubicBezTo>
                  <a:pt x="1759685" y="1978207"/>
                  <a:pt x="1694920" y="2013116"/>
                  <a:pt x="1644875" y="2013116"/>
                </a:cubicBezTo>
                <a:lnTo>
                  <a:pt x="655742" y="2013116"/>
                </a:lnTo>
                <a:cubicBezTo>
                  <a:pt x="602753" y="2013116"/>
                  <a:pt x="537989" y="1978207"/>
                  <a:pt x="514438" y="1934570"/>
                </a:cubicBezTo>
                <a:cubicBezTo>
                  <a:pt x="19872" y="1088014"/>
                  <a:pt x="19872" y="1088014"/>
                  <a:pt x="19872" y="1088014"/>
                </a:cubicBezTo>
                <a:cubicBezTo>
                  <a:pt x="-6623" y="1041468"/>
                  <a:pt x="-6623" y="971649"/>
                  <a:pt x="19872" y="925103"/>
                </a:cubicBezTo>
                <a:cubicBezTo>
                  <a:pt x="514438" y="78547"/>
                  <a:pt x="514438" y="78547"/>
                  <a:pt x="514438" y="78547"/>
                </a:cubicBezTo>
                <a:cubicBezTo>
                  <a:pt x="537989" y="34910"/>
                  <a:pt x="602753" y="0"/>
                  <a:pt x="655742" y="0"/>
                </a:cubicBezTo>
                <a:close/>
              </a:path>
            </a:pathLst>
          </a:custGeom>
          <a:noFill/>
          <a:ln>
            <a:noFill/>
          </a:ln>
        </p:spPr>
      </p:pic>
      <p:pic>
        <p:nvPicPr>
          <p:cNvPr id="93" name="Google Shape;93;p1" title="Mariem Hassan Sahara Ocidental - Azzagafa Shouka.mp3">
            <a:hlinkClick r:id="rId5"/>
          </p:cNvPr>
          <p:cNvPicPr preferRelativeResize="0"/>
          <p:nvPr/>
        </p:nvPicPr>
        <p:blipFill>
          <a:blip r:embed="rId6">
            <a:alphaModFix/>
          </a:blip>
          <a:stretch>
            <a:fillRect/>
          </a:stretch>
        </p:blipFill>
        <p:spPr>
          <a:xfrm>
            <a:off x="8625387" y="4686300"/>
            <a:ext cx="457200" cy="457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9" descr="Immagine che contiene freccia&#10;&#10;Descrizione generata automaticamente"/>
          <p:cNvPicPr preferRelativeResize="0"/>
          <p:nvPr/>
        </p:nvPicPr>
        <p:blipFill rotWithShape="1">
          <a:blip r:embed="rId3">
            <a:alphaModFix/>
          </a:blip>
          <a:srcRect/>
          <a:stretch/>
        </p:blipFill>
        <p:spPr>
          <a:xfrm>
            <a:off x="20" y="0"/>
            <a:ext cx="9143980" cy="5143490"/>
          </a:xfrm>
          <a:prstGeom prst="rect">
            <a:avLst/>
          </a:prstGeom>
          <a:noFill/>
          <a:ln>
            <a:noFill/>
          </a:ln>
        </p:spPr>
      </p:pic>
      <p:pic>
        <p:nvPicPr>
          <p:cNvPr id="217" name="Google Shape;217;p9"/>
          <p:cNvPicPr preferRelativeResize="0"/>
          <p:nvPr/>
        </p:nvPicPr>
        <p:blipFill rotWithShape="1">
          <a:blip r:embed="rId4">
            <a:alphaModFix/>
          </a:blip>
          <a:srcRect l="1125" r="1775"/>
          <a:stretch/>
        </p:blipFill>
        <p:spPr>
          <a:xfrm>
            <a:off x="2780975" y="3052627"/>
            <a:ext cx="821681" cy="719689"/>
          </a:xfrm>
          <a:custGeom>
            <a:avLst/>
            <a:gdLst/>
            <a:ahLst/>
            <a:cxnLst/>
            <a:rect l="l" t="t" r="r" b="b"/>
            <a:pathLst>
              <a:path w="2298408" h="2013116" extrusionOk="0">
                <a:moveTo>
                  <a:pt x="655742" y="0"/>
                </a:moveTo>
                <a:cubicBezTo>
                  <a:pt x="1644875" y="0"/>
                  <a:pt x="1644875" y="0"/>
                  <a:pt x="1644875" y="0"/>
                </a:cubicBezTo>
                <a:cubicBezTo>
                  <a:pt x="1694920" y="0"/>
                  <a:pt x="1759685" y="34910"/>
                  <a:pt x="1786179" y="78547"/>
                </a:cubicBezTo>
                <a:cubicBezTo>
                  <a:pt x="2280745" y="925103"/>
                  <a:pt x="2280745" y="925103"/>
                  <a:pt x="2280745" y="925103"/>
                </a:cubicBezTo>
                <a:cubicBezTo>
                  <a:pt x="2304296" y="971649"/>
                  <a:pt x="2304296" y="1041468"/>
                  <a:pt x="2280745" y="1088014"/>
                </a:cubicBezTo>
                <a:cubicBezTo>
                  <a:pt x="1786179" y="1934570"/>
                  <a:pt x="1786179" y="1934570"/>
                  <a:pt x="1786179" y="1934570"/>
                </a:cubicBezTo>
                <a:cubicBezTo>
                  <a:pt x="1759685" y="1978207"/>
                  <a:pt x="1694920" y="2013116"/>
                  <a:pt x="1644875" y="2013116"/>
                </a:cubicBezTo>
                <a:lnTo>
                  <a:pt x="655742" y="2013116"/>
                </a:lnTo>
                <a:cubicBezTo>
                  <a:pt x="602753" y="2013116"/>
                  <a:pt x="537989" y="1978207"/>
                  <a:pt x="514438" y="1934570"/>
                </a:cubicBezTo>
                <a:cubicBezTo>
                  <a:pt x="19872" y="1088014"/>
                  <a:pt x="19872" y="1088014"/>
                  <a:pt x="19872" y="1088014"/>
                </a:cubicBezTo>
                <a:cubicBezTo>
                  <a:pt x="-6623" y="1041468"/>
                  <a:pt x="-6623" y="971649"/>
                  <a:pt x="19872" y="925103"/>
                </a:cubicBezTo>
                <a:cubicBezTo>
                  <a:pt x="514438" y="78547"/>
                  <a:pt x="514438" y="78547"/>
                  <a:pt x="514438" y="78547"/>
                </a:cubicBezTo>
                <a:cubicBezTo>
                  <a:pt x="537989" y="34910"/>
                  <a:pt x="602753" y="0"/>
                  <a:pt x="655742" y="0"/>
                </a:cubicBezTo>
                <a:close/>
              </a:path>
            </a:pathLst>
          </a:custGeom>
          <a:noFill/>
          <a:ln>
            <a:noFill/>
          </a:ln>
        </p:spPr>
      </p:pic>
      <p:sp>
        <p:nvSpPr>
          <p:cNvPr id="218" name="Google Shape;218;p9"/>
          <p:cNvSpPr txBox="1">
            <a:spLocks noGrp="1"/>
          </p:cNvSpPr>
          <p:nvPr>
            <p:ph type="title"/>
          </p:nvPr>
        </p:nvSpPr>
        <p:spPr>
          <a:xfrm>
            <a:off x="3061925" y="2394650"/>
            <a:ext cx="5210700" cy="6540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1"/>
              </a:buClr>
              <a:buSzPts val="3600"/>
              <a:buFont typeface="Calibri"/>
              <a:buNone/>
            </a:pPr>
            <a:r>
              <a:rPr lang="it-IT" sz="2600"/>
              <a:t>Rappresentanza in Italia R.A.S.D.</a:t>
            </a:r>
            <a:endParaRPr sz="2600"/>
          </a:p>
        </p:txBody>
      </p:sp>
      <p:pic>
        <p:nvPicPr>
          <p:cNvPr id="219" name="Google Shape;219;p9" descr="Immagine che contiene segnale&#10;&#10;Descrizione generata automaticamente"/>
          <p:cNvPicPr preferRelativeResize="0"/>
          <p:nvPr/>
        </p:nvPicPr>
        <p:blipFill rotWithShape="1">
          <a:blip r:embed="rId5">
            <a:alphaModFix/>
          </a:blip>
          <a:srcRect/>
          <a:stretch/>
        </p:blipFill>
        <p:spPr>
          <a:xfrm>
            <a:off x="3893912" y="100899"/>
            <a:ext cx="2020031" cy="2206884"/>
          </a:xfrm>
          <a:prstGeom prst="rect">
            <a:avLst/>
          </a:prstGeom>
          <a:noFill/>
          <a:ln>
            <a:noFill/>
          </a:ln>
        </p:spPr>
      </p:pic>
      <p:sp>
        <p:nvSpPr>
          <p:cNvPr id="220" name="Google Shape;220;p9"/>
          <p:cNvSpPr txBox="1"/>
          <p:nvPr/>
        </p:nvSpPr>
        <p:spPr>
          <a:xfrm>
            <a:off x="4445568" y="3544022"/>
            <a:ext cx="4572000" cy="135421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1" i="0" u="none" strike="noStrike" cap="none">
                <a:solidFill>
                  <a:srgbClr val="CC0000"/>
                </a:solidFill>
                <a:latin typeface="Arial"/>
                <a:ea typeface="Arial"/>
                <a:cs typeface="Arial"/>
                <a:sym typeface="Arial"/>
              </a:rPr>
              <a:t>Fatima Mahfud</a:t>
            </a:r>
            <a:r>
              <a:rPr lang="it-IT" sz="1800" b="0" i="0" u="none" strike="noStrike" cap="none">
                <a:solidFill>
                  <a:srgbClr val="CC0000"/>
                </a:solidFill>
                <a:latin typeface="Trebuchet MS"/>
                <a:ea typeface="Trebuchet MS"/>
                <a:cs typeface="Trebuchet MS"/>
                <a:sym typeface="Trebuchet MS"/>
              </a:rPr>
              <a:t> </a:t>
            </a:r>
            <a:r>
              <a:rPr lang="it-IT" sz="1600" b="0" i="0" u="none" strike="noStrike" cap="none">
                <a:solidFill>
                  <a:srgbClr val="E6E6E6"/>
                </a:solidFill>
                <a:latin typeface="Trebuchet MS"/>
                <a:ea typeface="Trebuchet MS"/>
                <a:cs typeface="Trebuchet MS"/>
                <a:sym typeface="Trebuchet MS"/>
              </a:rPr>
              <a:t>rappresenta la  R.A.S.D. in Italia, fa parte del Fronte Polisario, movimento ed esercito saharawi impegnato ad ottenere la realizzazione del diritto all'autodeterminazione per il Popolo Saharawi.</a:t>
            </a:r>
            <a:endParaRPr sz="1600" b="0" i="0" u="none" strike="noStrike" cap="none">
              <a:solidFill>
                <a:srgbClr val="FF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8A3E"/>
        </a:solidFill>
        <a:effectLst/>
      </p:bgPr>
    </p:bg>
    <p:spTree>
      <p:nvGrpSpPr>
        <p:cNvPr id="1" name="Shape 224"/>
        <p:cNvGrpSpPr/>
        <p:nvPr/>
      </p:nvGrpSpPr>
      <p:grpSpPr>
        <a:xfrm>
          <a:off x="0" y="0"/>
          <a:ext cx="0" cy="0"/>
          <a:chOff x="0" y="0"/>
          <a:chExt cx="0" cy="0"/>
        </a:xfrm>
      </p:grpSpPr>
      <p:sp>
        <p:nvSpPr>
          <p:cNvPr id="225" name="Google Shape;225;p10"/>
          <p:cNvSpPr/>
          <p:nvPr/>
        </p:nvSpPr>
        <p:spPr>
          <a:xfrm>
            <a:off x="0" y="0"/>
            <a:ext cx="3176179" cy="3422085"/>
          </a:xfrm>
          <a:prstGeom prst="rect">
            <a:avLst/>
          </a:prstGeom>
          <a:gradFill>
            <a:gsLst>
              <a:gs pos="0">
                <a:schemeClr val="accent2"/>
              </a:gs>
              <a:gs pos="25000">
                <a:schemeClr val="accent2"/>
              </a:gs>
              <a:gs pos="94000">
                <a:schemeClr val="accent1"/>
              </a:gs>
              <a:gs pos="100000">
                <a:schemeClr val="accent1"/>
              </a:gs>
            </a:gsLst>
            <a:lin ang="4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6" name="Google Shape;226;p10"/>
          <p:cNvSpPr/>
          <p:nvPr/>
        </p:nvSpPr>
        <p:spPr>
          <a:xfrm>
            <a:off x="3176179" y="0"/>
            <a:ext cx="5967307" cy="5143500"/>
          </a:xfrm>
          <a:prstGeom prst="rect">
            <a:avLst/>
          </a:prstGeom>
          <a:gradFill>
            <a:gsLst>
              <a:gs pos="0">
                <a:schemeClr val="accent2"/>
              </a:gs>
              <a:gs pos="25000">
                <a:schemeClr val="accent2"/>
              </a:gs>
              <a:gs pos="94000">
                <a:schemeClr val="accent1"/>
              </a:gs>
              <a:gs pos="100000">
                <a:schemeClr val="accent1"/>
              </a:gs>
            </a:gsLst>
            <a:lin ang="4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7" name="Google Shape;227;p10"/>
          <p:cNvPicPr preferRelativeResize="0"/>
          <p:nvPr/>
        </p:nvPicPr>
        <p:blipFill rotWithShape="1">
          <a:blip r:embed="rId3">
            <a:alphaModFix/>
          </a:blip>
          <a:srcRect/>
          <a:stretch/>
        </p:blipFill>
        <p:spPr>
          <a:xfrm flipH="1">
            <a:off x="0" y="0"/>
            <a:ext cx="9144000" cy="5143500"/>
          </a:xfrm>
          <a:prstGeom prst="rect">
            <a:avLst/>
          </a:prstGeom>
          <a:noFill/>
          <a:ln>
            <a:noFill/>
          </a:ln>
        </p:spPr>
      </p:pic>
      <p:sp>
        <p:nvSpPr>
          <p:cNvPr id="228" name="Google Shape;228;p10"/>
          <p:cNvSpPr/>
          <p:nvPr/>
        </p:nvSpPr>
        <p:spPr>
          <a:xfrm>
            <a:off x="-513" y="1"/>
            <a:ext cx="2849327" cy="2867188"/>
          </a:xfrm>
          <a:custGeom>
            <a:avLst/>
            <a:gdLst/>
            <a:ahLst/>
            <a:cxnLst/>
            <a:rect l="l" t="t" r="r" b="b"/>
            <a:pathLst>
              <a:path w="3799103" h="3822917" extrusionOk="0">
                <a:moveTo>
                  <a:pt x="370922" y="0"/>
                </a:moveTo>
                <a:lnTo>
                  <a:pt x="2961741" y="0"/>
                </a:lnTo>
                <a:lnTo>
                  <a:pt x="3023310" y="46041"/>
                </a:lnTo>
                <a:cubicBezTo>
                  <a:pt x="3497106" y="437052"/>
                  <a:pt x="3799103" y="1028796"/>
                  <a:pt x="3799103" y="1691074"/>
                </a:cubicBezTo>
                <a:cubicBezTo>
                  <a:pt x="3799103" y="2868458"/>
                  <a:pt x="2844644" y="3822917"/>
                  <a:pt x="1667260" y="3822917"/>
                </a:cubicBezTo>
                <a:cubicBezTo>
                  <a:pt x="1004982" y="3822917"/>
                  <a:pt x="413238" y="3520920"/>
                  <a:pt x="22227" y="3047124"/>
                </a:cubicBezTo>
                <a:lnTo>
                  <a:pt x="0" y="3017401"/>
                </a:lnTo>
                <a:lnTo>
                  <a:pt x="0" y="364747"/>
                </a:lnTo>
                <a:lnTo>
                  <a:pt x="22227" y="335024"/>
                </a:lnTo>
                <a:cubicBezTo>
                  <a:pt x="119980" y="216575"/>
                  <a:pt x="230278" y="108864"/>
                  <a:pt x="351088" y="1392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9" name="Google Shape;229;p10"/>
          <p:cNvSpPr txBox="1"/>
          <p:nvPr/>
        </p:nvSpPr>
        <p:spPr>
          <a:xfrm>
            <a:off x="126700" y="3142913"/>
            <a:ext cx="5263200" cy="1947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300"/>
              <a:buFont typeface="Arial"/>
              <a:buNone/>
            </a:pPr>
            <a:r>
              <a:rPr lang="it-IT" sz="1300" b="1" i="0" u="none" strike="noStrike" cap="none">
                <a:solidFill>
                  <a:schemeClr val="dk1"/>
                </a:solidFill>
                <a:latin typeface="Arial"/>
                <a:ea typeface="Arial"/>
                <a:cs typeface="Arial"/>
                <a:sym typeface="Arial"/>
              </a:rPr>
              <a:t>Tra i suoi obiettivi, </a:t>
            </a:r>
            <a:r>
              <a:rPr lang="it-IT" sz="1300" b="1" i="1" u="none" strike="noStrike" cap="none">
                <a:solidFill>
                  <a:schemeClr val="dk1"/>
                </a:solidFill>
                <a:latin typeface="Arial"/>
                <a:ea typeface="Arial"/>
                <a:cs typeface="Arial"/>
                <a:sym typeface="Arial"/>
              </a:rPr>
              <a:t>la rottura del blocco delle informazioni</a:t>
            </a:r>
            <a:r>
              <a:rPr lang="it-IT" sz="1300" b="1" i="0" u="none" strike="noStrike" cap="none">
                <a:solidFill>
                  <a:schemeClr val="dk1"/>
                </a:solidFill>
                <a:latin typeface="Arial"/>
                <a:ea typeface="Arial"/>
                <a:cs typeface="Arial"/>
                <a:sym typeface="Arial"/>
              </a:rPr>
              <a:t> che il Regno del Marocco esercita nel Sahara occidentale. </a:t>
            </a:r>
            <a:endParaRPr sz="13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300"/>
              <a:buFont typeface="Arial"/>
              <a:buNone/>
            </a:pPr>
            <a:r>
              <a:rPr lang="it-IT" sz="1300" b="1" i="0" u="none" strike="noStrike" cap="none">
                <a:solidFill>
                  <a:schemeClr val="dk1"/>
                </a:solidFill>
                <a:latin typeface="Arial"/>
                <a:ea typeface="Arial"/>
                <a:cs typeface="Arial"/>
                <a:sym typeface="Arial"/>
              </a:rPr>
              <a:t>Con una squadra di 25 giovani, cinque dei suoi membri sono stati detenuti in Marocco, alcuni dei quali con condanne all’ergastolo, ha prodotto il documentario 3 Stolen Cameras, che ha ricevuto il premio per il miglior cortometraggio documentario al DOK Leipzig Festival. Nel 2019 ha ricevuto il </a:t>
            </a:r>
            <a:r>
              <a:rPr lang="it-IT" sz="1300" b="1" i="1" u="none" strike="noStrike" cap="none">
                <a:solidFill>
                  <a:schemeClr val="dk1"/>
                </a:solidFill>
                <a:latin typeface="Arial"/>
                <a:ea typeface="Arial"/>
                <a:cs typeface="Arial"/>
                <a:sym typeface="Arial"/>
              </a:rPr>
              <a:t>Julio Anguita Parrado</a:t>
            </a:r>
            <a:r>
              <a:rPr lang="it-IT" sz="1300" b="1" i="0" u="none" strike="noStrike" cap="none">
                <a:solidFill>
                  <a:schemeClr val="dk1"/>
                </a:solidFill>
                <a:latin typeface="Arial"/>
                <a:ea typeface="Arial"/>
                <a:cs typeface="Arial"/>
                <a:sym typeface="Arial"/>
              </a:rPr>
              <a:t> International Journalistic Award in Andalusia, Spagna</a:t>
            </a:r>
            <a:r>
              <a:rPr lang="it-IT" sz="1300" b="1" i="0" u="none" strike="noStrike" cap="none">
                <a:solidFill>
                  <a:srgbClr val="202122"/>
                </a:solidFill>
                <a:latin typeface="Arial"/>
                <a:ea typeface="Arial"/>
                <a:cs typeface="Arial"/>
                <a:sym typeface="Arial"/>
              </a:rPr>
              <a:t>.</a:t>
            </a:r>
            <a:endParaRPr sz="1300" b="1" i="0" u="none" strike="noStrike" cap="none">
              <a:solidFill>
                <a:schemeClr val="dk1"/>
              </a:solidFill>
              <a:latin typeface="Arial"/>
              <a:ea typeface="Arial"/>
              <a:cs typeface="Arial"/>
              <a:sym typeface="Arial"/>
            </a:endParaRPr>
          </a:p>
        </p:txBody>
      </p:sp>
      <p:sp>
        <p:nvSpPr>
          <p:cNvPr id="230" name="Google Shape;230;p10"/>
          <p:cNvSpPr/>
          <p:nvPr/>
        </p:nvSpPr>
        <p:spPr>
          <a:xfrm>
            <a:off x="5911191" y="1543050"/>
            <a:ext cx="3232809" cy="3600450"/>
          </a:xfrm>
          <a:custGeom>
            <a:avLst/>
            <a:gdLst/>
            <a:ahLst/>
            <a:cxnLst/>
            <a:rect l="l" t="t" r="r" b="b"/>
            <a:pathLst>
              <a:path w="4180773" h="4656219" extrusionOk="0">
                <a:moveTo>
                  <a:pt x="2631284" y="0"/>
                </a:moveTo>
                <a:cubicBezTo>
                  <a:pt x="3176241" y="0"/>
                  <a:pt x="3682504" y="165666"/>
                  <a:pt x="4102460" y="449382"/>
                </a:cubicBezTo>
                <a:lnTo>
                  <a:pt x="4180773" y="507944"/>
                </a:lnTo>
                <a:lnTo>
                  <a:pt x="4180773" y="4656219"/>
                </a:lnTo>
                <a:lnTo>
                  <a:pt x="951501" y="4656219"/>
                </a:lnTo>
                <a:lnTo>
                  <a:pt x="770685" y="4491883"/>
                </a:lnTo>
                <a:cubicBezTo>
                  <a:pt x="294517" y="4015714"/>
                  <a:pt x="0" y="3357893"/>
                  <a:pt x="0" y="2631284"/>
                </a:cubicBezTo>
                <a:cubicBezTo>
                  <a:pt x="0" y="1178066"/>
                  <a:pt x="1178066" y="0"/>
                  <a:pt x="2631284" y="0"/>
                </a:cubicBezTo>
                <a:close/>
              </a:path>
            </a:pathLst>
          </a:custGeom>
          <a:solidFill>
            <a:srgbClr val="FFFFFF"/>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1" name="Google Shape;231;p10"/>
          <p:cNvSpPr/>
          <p:nvPr/>
        </p:nvSpPr>
        <p:spPr>
          <a:xfrm>
            <a:off x="3373218" y="0"/>
            <a:ext cx="2537460" cy="2206884"/>
          </a:xfrm>
          <a:custGeom>
            <a:avLst/>
            <a:gdLst/>
            <a:ahLst/>
            <a:cxnLst/>
            <a:rect l="l" t="t" r="r" b="b"/>
            <a:pathLst>
              <a:path w="3383280" h="2942512" extrusionOk="0">
                <a:moveTo>
                  <a:pt x="555657" y="0"/>
                </a:moveTo>
                <a:lnTo>
                  <a:pt x="2827623" y="0"/>
                </a:lnTo>
                <a:lnTo>
                  <a:pt x="2887810" y="54702"/>
                </a:lnTo>
                <a:cubicBezTo>
                  <a:pt x="3193937" y="360829"/>
                  <a:pt x="3383280" y="783739"/>
                  <a:pt x="3383280" y="1250872"/>
                </a:cubicBezTo>
                <a:cubicBezTo>
                  <a:pt x="3383280" y="2185139"/>
                  <a:pt x="2625907" y="2942512"/>
                  <a:pt x="1691640" y="2942512"/>
                </a:cubicBezTo>
                <a:cubicBezTo>
                  <a:pt x="757373" y="2942512"/>
                  <a:pt x="0" y="2185139"/>
                  <a:pt x="0" y="1250872"/>
                </a:cubicBezTo>
                <a:cubicBezTo>
                  <a:pt x="0" y="783739"/>
                  <a:pt x="189344" y="360829"/>
                  <a:pt x="495470" y="54702"/>
                </a:cubicBezTo>
                <a:close/>
              </a:path>
            </a:pathLst>
          </a:custGeom>
          <a:solidFill>
            <a:srgbClr val="FFFFFF"/>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2" name="Google Shape;232;p10"/>
          <p:cNvSpPr txBox="1"/>
          <p:nvPr/>
        </p:nvSpPr>
        <p:spPr>
          <a:xfrm>
            <a:off x="126704" y="279433"/>
            <a:ext cx="2577000" cy="2308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1" i="0" u="none" strike="noStrike" cap="none">
                <a:solidFill>
                  <a:srgbClr val="202122"/>
                </a:solidFill>
                <a:latin typeface="Arial"/>
                <a:ea typeface="Arial"/>
                <a:cs typeface="Arial"/>
                <a:sym typeface="Arial"/>
              </a:rPr>
              <a:t>Équipe Média </a:t>
            </a:r>
            <a:r>
              <a:rPr lang="it-IT" sz="1800" b="0" i="0" u="none" strike="noStrike" cap="none">
                <a:solidFill>
                  <a:srgbClr val="202122"/>
                </a:solidFill>
                <a:latin typeface="Arial"/>
                <a:ea typeface="Arial"/>
                <a:cs typeface="Arial"/>
                <a:sym typeface="Arial"/>
              </a:rPr>
              <a:t>è </a:t>
            </a:r>
            <a:r>
              <a:rPr lang="it-IT" sz="1800" b="0" i="0" u="none" strike="noStrike" cap="none">
                <a:solidFill>
                  <a:schemeClr val="dk1"/>
                </a:solidFill>
                <a:latin typeface="Arial"/>
                <a:ea typeface="Arial"/>
                <a:cs typeface="Arial"/>
                <a:sym typeface="Arial"/>
              </a:rPr>
              <a:t>un'agenzia di stampa del Sahara Occidentale</a:t>
            </a:r>
            <a:r>
              <a:rPr lang="it-IT" sz="1800" b="0" i="0" u="none" strike="noStrike" cap="none">
                <a:solidFill>
                  <a:srgbClr val="202122"/>
                </a:solidFill>
                <a:latin typeface="Arial"/>
                <a:ea typeface="Arial"/>
                <a:cs typeface="Arial"/>
                <a:sym typeface="Arial"/>
              </a:rPr>
              <a:t>, che svolge un lavoro clandestino nei territori occupati dal Regno del Marocco.</a:t>
            </a:r>
            <a:endParaRPr sz="1800" b="0" i="0" u="none" strike="noStrike" cap="none">
              <a:solidFill>
                <a:schemeClr val="dk1"/>
              </a:solidFill>
              <a:latin typeface="Calibri"/>
              <a:ea typeface="Calibri"/>
              <a:cs typeface="Calibri"/>
              <a:sym typeface="Calibri"/>
            </a:endParaRPr>
          </a:p>
        </p:txBody>
      </p:sp>
      <p:sp>
        <p:nvSpPr>
          <p:cNvPr id="233" name="Google Shape;233;p10"/>
          <p:cNvSpPr txBox="1"/>
          <p:nvPr/>
        </p:nvSpPr>
        <p:spPr>
          <a:xfrm>
            <a:off x="6107735" y="94767"/>
            <a:ext cx="4578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0" i="0" u="none" strike="noStrike" cap="none">
                <a:solidFill>
                  <a:schemeClr val="dk1"/>
                </a:solidFill>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http://www.emsahara.com</a:t>
            </a:r>
            <a:endParaRPr sz="1800" b="0" i="0" u="none" strike="noStrike" cap="none">
              <a:solidFill>
                <a:schemeClr val="dk1"/>
              </a:solidFill>
              <a:latin typeface="Calibri"/>
              <a:ea typeface="Calibri"/>
              <a:cs typeface="Calibri"/>
              <a:sym typeface="Calibri"/>
            </a:endParaRPr>
          </a:p>
        </p:txBody>
      </p:sp>
      <p:pic>
        <p:nvPicPr>
          <p:cNvPr id="234" name="Google Shape;234;p10" descr="Equipe Media الفريق الإعلامي الصحراوي emsahara.com - Home | Facebook"/>
          <p:cNvPicPr preferRelativeResize="0"/>
          <p:nvPr/>
        </p:nvPicPr>
        <p:blipFill rotWithShape="1">
          <a:blip r:embed="rId5">
            <a:alphaModFix/>
          </a:blip>
          <a:srcRect/>
          <a:stretch/>
        </p:blipFill>
        <p:spPr>
          <a:xfrm>
            <a:off x="3715900" y="279433"/>
            <a:ext cx="1922315" cy="1439881"/>
          </a:xfrm>
          <a:prstGeom prst="rect">
            <a:avLst/>
          </a:prstGeom>
          <a:noFill/>
          <a:ln>
            <a:noFill/>
          </a:ln>
        </p:spPr>
      </p:pic>
      <p:pic>
        <p:nvPicPr>
          <p:cNvPr id="235" name="Google Shape;235;p10" descr="Immagine che contiene segnale&#10;&#10;Descrizione generata automaticamente"/>
          <p:cNvPicPr preferRelativeResize="0"/>
          <p:nvPr/>
        </p:nvPicPr>
        <p:blipFill rotWithShape="1">
          <a:blip r:embed="rId6">
            <a:alphaModFix/>
          </a:blip>
          <a:srcRect/>
          <a:stretch/>
        </p:blipFill>
        <p:spPr>
          <a:xfrm>
            <a:off x="6698896" y="2318643"/>
            <a:ext cx="2020031" cy="220688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240" name="Google Shape;240;p11"/>
          <p:cNvSpPr/>
          <p:nvPr/>
        </p:nvSpPr>
        <p:spPr>
          <a:xfrm>
            <a:off x="0" y="0"/>
            <a:ext cx="3176179" cy="3422085"/>
          </a:xfrm>
          <a:prstGeom prst="rect">
            <a:avLst/>
          </a:prstGeom>
          <a:gradFill>
            <a:gsLst>
              <a:gs pos="0">
                <a:schemeClr val="accent2"/>
              </a:gs>
              <a:gs pos="25000">
                <a:schemeClr val="accent2"/>
              </a:gs>
              <a:gs pos="94000">
                <a:schemeClr val="accent1"/>
              </a:gs>
              <a:gs pos="100000">
                <a:schemeClr val="accent1"/>
              </a:gs>
            </a:gsLst>
            <a:lin ang="4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1" name="Google Shape;241;p11"/>
          <p:cNvSpPr/>
          <p:nvPr/>
        </p:nvSpPr>
        <p:spPr>
          <a:xfrm>
            <a:off x="3176179" y="0"/>
            <a:ext cx="5967307" cy="5143500"/>
          </a:xfrm>
          <a:prstGeom prst="rect">
            <a:avLst/>
          </a:prstGeom>
          <a:gradFill>
            <a:gsLst>
              <a:gs pos="0">
                <a:schemeClr val="accent2"/>
              </a:gs>
              <a:gs pos="25000">
                <a:schemeClr val="accent2"/>
              </a:gs>
              <a:gs pos="94000">
                <a:schemeClr val="accent1"/>
              </a:gs>
              <a:gs pos="100000">
                <a:schemeClr val="accent1"/>
              </a:gs>
            </a:gsLst>
            <a:lin ang="4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2" name="Google Shape;242;p11"/>
          <p:cNvPicPr preferRelativeResize="0"/>
          <p:nvPr/>
        </p:nvPicPr>
        <p:blipFill rotWithShape="1">
          <a:blip r:embed="rId3">
            <a:alphaModFix/>
          </a:blip>
          <a:srcRect/>
          <a:stretch/>
        </p:blipFill>
        <p:spPr>
          <a:xfrm flipH="1">
            <a:off x="0" y="0"/>
            <a:ext cx="9144000" cy="5143500"/>
          </a:xfrm>
          <a:prstGeom prst="rect">
            <a:avLst/>
          </a:prstGeom>
          <a:noFill/>
          <a:ln>
            <a:noFill/>
          </a:ln>
        </p:spPr>
      </p:pic>
      <p:sp>
        <p:nvSpPr>
          <p:cNvPr id="243" name="Google Shape;243;p11"/>
          <p:cNvSpPr/>
          <p:nvPr/>
        </p:nvSpPr>
        <p:spPr>
          <a:xfrm>
            <a:off x="-513" y="1"/>
            <a:ext cx="2849327" cy="2867188"/>
          </a:xfrm>
          <a:custGeom>
            <a:avLst/>
            <a:gdLst/>
            <a:ahLst/>
            <a:cxnLst/>
            <a:rect l="l" t="t" r="r" b="b"/>
            <a:pathLst>
              <a:path w="3799103" h="3822917" extrusionOk="0">
                <a:moveTo>
                  <a:pt x="370922" y="0"/>
                </a:moveTo>
                <a:lnTo>
                  <a:pt x="2961741" y="0"/>
                </a:lnTo>
                <a:lnTo>
                  <a:pt x="3023310" y="46041"/>
                </a:lnTo>
                <a:cubicBezTo>
                  <a:pt x="3497106" y="437052"/>
                  <a:pt x="3799103" y="1028796"/>
                  <a:pt x="3799103" y="1691074"/>
                </a:cubicBezTo>
                <a:cubicBezTo>
                  <a:pt x="3799103" y="2868458"/>
                  <a:pt x="2844644" y="3822917"/>
                  <a:pt x="1667260" y="3822917"/>
                </a:cubicBezTo>
                <a:cubicBezTo>
                  <a:pt x="1004982" y="3822917"/>
                  <a:pt x="413238" y="3520920"/>
                  <a:pt x="22227" y="3047124"/>
                </a:cubicBezTo>
                <a:lnTo>
                  <a:pt x="0" y="3017401"/>
                </a:lnTo>
                <a:lnTo>
                  <a:pt x="0" y="364747"/>
                </a:lnTo>
                <a:lnTo>
                  <a:pt x="22227" y="335024"/>
                </a:lnTo>
                <a:cubicBezTo>
                  <a:pt x="119980" y="216575"/>
                  <a:pt x="230278" y="108864"/>
                  <a:pt x="351088" y="1392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4" name="Google Shape;244;p11"/>
          <p:cNvSpPr/>
          <p:nvPr/>
        </p:nvSpPr>
        <p:spPr>
          <a:xfrm>
            <a:off x="5911191" y="1543050"/>
            <a:ext cx="3232809" cy="3600450"/>
          </a:xfrm>
          <a:custGeom>
            <a:avLst/>
            <a:gdLst/>
            <a:ahLst/>
            <a:cxnLst/>
            <a:rect l="l" t="t" r="r" b="b"/>
            <a:pathLst>
              <a:path w="4180773" h="4656219" extrusionOk="0">
                <a:moveTo>
                  <a:pt x="2631284" y="0"/>
                </a:moveTo>
                <a:cubicBezTo>
                  <a:pt x="3176241" y="0"/>
                  <a:pt x="3682504" y="165666"/>
                  <a:pt x="4102460" y="449382"/>
                </a:cubicBezTo>
                <a:lnTo>
                  <a:pt x="4180773" y="507944"/>
                </a:lnTo>
                <a:lnTo>
                  <a:pt x="4180773" y="4656219"/>
                </a:lnTo>
                <a:lnTo>
                  <a:pt x="951501" y="4656219"/>
                </a:lnTo>
                <a:lnTo>
                  <a:pt x="770685" y="4491883"/>
                </a:lnTo>
                <a:cubicBezTo>
                  <a:pt x="294517" y="4015714"/>
                  <a:pt x="0" y="3357893"/>
                  <a:pt x="0" y="2631284"/>
                </a:cubicBezTo>
                <a:cubicBezTo>
                  <a:pt x="0" y="1178066"/>
                  <a:pt x="1178066" y="0"/>
                  <a:pt x="2631284" y="0"/>
                </a:cubicBezTo>
                <a:close/>
              </a:path>
            </a:pathLst>
          </a:custGeom>
          <a:solidFill>
            <a:srgbClr val="FFFFFF"/>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5" name="Google Shape;245;p11"/>
          <p:cNvSpPr/>
          <p:nvPr/>
        </p:nvSpPr>
        <p:spPr>
          <a:xfrm>
            <a:off x="3373218" y="0"/>
            <a:ext cx="2537460" cy="2206884"/>
          </a:xfrm>
          <a:custGeom>
            <a:avLst/>
            <a:gdLst/>
            <a:ahLst/>
            <a:cxnLst/>
            <a:rect l="l" t="t" r="r" b="b"/>
            <a:pathLst>
              <a:path w="3383280" h="2942512" extrusionOk="0">
                <a:moveTo>
                  <a:pt x="555657" y="0"/>
                </a:moveTo>
                <a:lnTo>
                  <a:pt x="2827623" y="0"/>
                </a:lnTo>
                <a:lnTo>
                  <a:pt x="2887810" y="54702"/>
                </a:lnTo>
                <a:cubicBezTo>
                  <a:pt x="3193937" y="360829"/>
                  <a:pt x="3383280" y="783739"/>
                  <a:pt x="3383280" y="1250872"/>
                </a:cubicBezTo>
                <a:cubicBezTo>
                  <a:pt x="3383280" y="2185139"/>
                  <a:pt x="2625907" y="2942512"/>
                  <a:pt x="1691640" y="2942512"/>
                </a:cubicBezTo>
                <a:cubicBezTo>
                  <a:pt x="757373" y="2942512"/>
                  <a:pt x="0" y="2185139"/>
                  <a:pt x="0" y="1250872"/>
                </a:cubicBezTo>
                <a:cubicBezTo>
                  <a:pt x="0" y="783739"/>
                  <a:pt x="189344" y="360829"/>
                  <a:pt x="495470" y="54702"/>
                </a:cubicBezTo>
                <a:close/>
              </a:path>
            </a:pathLst>
          </a:custGeom>
          <a:solidFill>
            <a:srgbClr val="FFFFFF"/>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6" name="Google Shape;246;p11"/>
          <p:cNvPicPr preferRelativeResize="0"/>
          <p:nvPr/>
        </p:nvPicPr>
        <p:blipFill rotWithShape="1">
          <a:blip r:embed="rId4">
            <a:alphaModFix/>
          </a:blip>
          <a:srcRect/>
          <a:stretch/>
        </p:blipFill>
        <p:spPr>
          <a:xfrm>
            <a:off x="3754920" y="521172"/>
            <a:ext cx="1774054" cy="959933"/>
          </a:xfrm>
          <a:prstGeom prst="rect">
            <a:avLst/>
          </a:prstGeom>
          <a:noFill/>
          <a:ln>
            <a:noFill/>
          </a:ln>
        </p:spPr>
      </p:pic>
      <p:sp>
        <p:nvSpPr>
          <p:cNvPr id="247" name="Google Shape;247;p11"/>
          <p:cNvSpPr txBox="1"/>
          <p:nvPr/>
        </p:nvSpPr>
        <p:spPr>
          <a:xfrm>
            <a:off x="6300676" y="151875"/>
            <a:ext cx="2683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0" i="0" u="none" strike="noStrike" cap="none">
                <a:solidFill>
                  <a:schemeClr val="dk1"/>
                </a:solidFill>
                <a:latin typeface="Calibri"/>
                <a:ea typeface="Calibri"/>
                <a:cs typeface="Calibri"/>
                <a:sym typeface="Calibri"/>
              </a:rPr>
              <a:t>http://www.hurria.it</a:t>
            </a:r>
            <a:endParaRPr sz="1400" b="0" i="0" u="none" strike="noStrike" cap="none">
              <a:solidFill>
                <a:srgbClr val="000000"/>
              </a:solidFill>
              <a:latin typeface="Arial"/>
              <a:ea typeface="Arial"/>
              <a:cs typeface="Arial"/>
              <a:sym typeface="Arial"/>
            </a:endParaRPr>
          </a:p>
        </p:txBody>
      </p:sp>
      <p:sp>
        <p:nvSpPr>
          <p:cNvPr id="248" name="Google Shape;248;p11"/>
          <p:cNvSpPr txBox="1"/>
          <p:nvPr/>
        </p:nvSpPr>
        <p:spPr>
          <a:xfrm>
            <a:off x="157296" y="65187"/>
            <a:ext cx="3597110" cy="25853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it-IT" sz="1800" b="1" i="0" u="none" strike="noStrike" cap="none">
                <a:solidFill>
                  <a:srgbClr val="222222"/>
                </a:solidFill>
                <a:latin typeface="Arial"/>
                <a:ea typeface="Arial"/>
                <a:cs typeface="Arial"/>
                <a:sym typeface="Arial"/>
              </a:rPr>
              <a:t>L’Associazione</a:t>
            </a:r>
            <a:endParaRPr sz="1800" b="1" i="0" u="none"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it-IT" sz="1800" b="1" i="0" u="none" strike="noStrike" cap="none">
                <a:solidFill>
                  <a:srgbClr val="222222"/>
                </a:solidFill>
                <a:latin typeface="Arial"/>
                <a:ea typeface="Arial"/>
                <a:cs typeface="Arial"/>
                <a:sym typeface="Arial"/>
              </a:rPr>
              <a:t>di Solidarietà</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it-IT" sz="1800" b="1" i="0" u="none" strike="noStrike" cap="none">
                <a:solidFill>
                  <a:srgbClr val="222222"/>
                </a:solidFill>
                <a:latin typeface="Arial"/>
                <a:ea typeface="Arial"/>
                <a:cs typeface="Arial"/>
                <a:sym typeface="Arial"/>
              </a:rPr>
              <a:t>con il Popolo Saharawi HURRIA </a:t>
            </a:r>
            <a:r>
              <a:rPr lang="it-IT" sz="1800" b="0" i="0" u="none" strike="noStrike" cap="none">
                <a:solidFill>
                  <a:srgbClr val="222222"/>
                </a:solidFill>
                <a:latin typeface="Arial"/>
                <a:ea typeface="Arial"/>
                <a:cs typeface="Arial"/>
                <a:sym typeface="Arial"/>
              </a:rPr>
              <a:t>opera nell'area Empolese-Valdesa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it-IT" sz="1800" b="0" i="0" u="none" strike="noStrike" cap="none">
                <a:solidFill>
                  <a:srgbClr val="222222"/>
                </a:solidFill>
                <a:latin typeface="Arial"/>
                <a:ea typeface="Arial"/>
                <a:cs typeface="Arial"/>
                <a:sym typeface="Arial"/>
              </a:rPr>
              <a:t>e Valdarno inferiore. </a:t>
            </a:r>
            <a:endParaRPr sz="1800" b="0" i="0" u="none"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22222"/>
              </a:solidFill>
              <a:latin typeface="Arial"/>
              <a:ea typeface="Arial"/>
              <a:cs typeface="Arial"/>
              <a:sym typeface="Arial"/>
            </a:endParaRPr>
          </a:p>
        </p:txBody>
      </p:sp>
      <p:sp>
        <p:nvSpPr>
          <p:cNvPr id="249" name="Google Shape;249;p11"/>
          <p:cNvSpPr txBox="1"/>
          <p:nvPr/>
        </p:nvSpPr>
        <p:spPr>
          <a:xfrm>
            <a:off x="4073222" y="3110857"/>
            <a:ext cx="4836860" cy="18158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1" i="0" u="none" strike="noStrike" cap="none">
                <a:solidFill>
                  <a:srgbClr val="002060"/>
                </a:solidFill>
                <a:latin typeface="Arial"/>
                <a:ea typeface="Arial"/>
                <a:cs typeface="Arial"/>
                <a:sym typeface="Arial"/>
              </a:rPr>
              <a:t>Attiva da oltre 20 anni si e' occupata di diverse attività a sostegno della causa Saharawi, sia di supporto materiale che di sostegno politico attraverso l'interazione con le varie istituzioni italiane. Sostiene il movimento di liberazione anche nei territori occupati del Sahara Occidentale soprattutto attraverso il sostegno della protesta pacifica e nonviolenta e il giornalismo libero</a:t>
            </a:r>
            <a:r>
              <a:rPr lang="it-IT" sz="1400" b="1" i="0" u="none" strike="noStrike" cap="none">
                <a:solidFill>
                  <a:srgbClr val="8DA9DB"/>
                </a:solidFill>
                <a:latin typeface="Arial"/>
                <a:ea typeface="Arial"/>
                <a:cs typeface="Arial"/>
                <a:sym typeface="Arial"/>
              </a:rPr>
              <a:t>.</a:t>
            </a:r>
            <a:endParaRPr sz="1400" b="1" i="0" u="none" strike="noStrike" cap="none">
              <a:solidFill>
                <a:srgbClr val="8DA9DB"/>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3"/>
        <p:cNvGrpSpPr/>
        <p:nvPr/>
      </p:nvGrpSpPr>
      <p:grpSpPr>
        <a:xfrm>
          <a:off x="0" y="0"/>
          <a:ext cx="0" cy="0"/>
          <a:chOff x="0" y="0"/>
          <a:chExt cx="0" cy="0"/>
        </a:xfrm>
      </p:grpSpPr>
      <p:sp>
        <p:nvSpPr>
          <p:cNvPr id="254" name="Google Shape;254;p12"/>
          <p:cNvSpPr/>
          <p:nvPr/>
        </p:nvSpPr>
        <p:spPr>
          <a:xfrm>
            <a:off x="0" y="0"/>
            <a:ext cx="3176179" cy="3422085"/>
          </a:xfrm>
          <a:prstGeom prst="rect">
            <a:avLst/>
          </a:prstGeom>
          <a:gradFill>
            <a:gsLst>
              <a:gs pos="0">
                <a:schemeClr val="accent2"/>
              </a:gs>
              <a:gs pos="25000">
                <a:schemeClr val="accent2"/>
              </a:gs>
              <a:gs pos="94000">
                <a:schemeClr val="accent1"/>
              </a:gs>
              <a:gs pos="100000">
                <a:schemeClr val="accent1"/>
              </a:gs>
            </a:gsLst>
            <a:lin ang="4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5" name="Google Shape;255;p12"/>
          <p:cNvSpPr/>
          <p:nvPr/>
        </p:nvSpPr>
        <p:spPr>
          <a:xfrm>
            <a:off x="3176179" y="0"/>
            <a:ext cx="5967307" cy="5143500"/>
          </a:xfrm>
          <a:prstGeom prst="rect">
            <a:avLst/>
          </a:prstGeom>
          <a:gradFill>
            <a:gsLst>
              <a:gs pos="0">
                <a:schemeClr val="accent2"/>
              </a:gs>
              <a:gs pos="25000">
                <a:schemeClr val="accent2"/>
              </a:gs>
              <a:gs pos="94000">
                <a:schemeClr val="accent1"/>
              </a:gs>
              <a:gs pos="100000">
                <a:schemeClr val="accent1"/>
              </a:gs>
            </a:gsLst>
            <a:lin ang="4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6" name="Google Shape;256;p12"/>
          <p:cNvPicPr preferRelativeResize="0"/>
          <p:nvPr/>
        </p:nvPicPr>
        <p:blipFill rotWithShape="1">
          <a:blip r:embed="rId3">
            <a:alphaModFix/>
          </a:blip>
          <a:srcRect/>
          <a:stretch/>
        </p:blipFill>
        <p:spPr>
          <a:xfrm flipH="1">
            <a:off x="0" y="0"/>
            <a:ext cx="9144000" cy="5143500"/>
          </a:xfrm>
          <a:prstGeom prst="rect">
            <a:avLst/>
          </a:prstGeom>
          <a:noFill/>
          <a:ln>
            <a:noFill/>
          </a:ln>
        </p:spPr>
      </p:pic>
      <p:sp>
        <p:nvSpPr>
          <p:cNvPr id="257" name="Google Shape;257;p12"/>
          <p:cNvSpPr/>
          <p:nvPr/>
        </p:nvSpPr>
        <p:spPr>
          <a:xfrm>
            <a:off x="-513" y="1"/>
            <a:ext cx="2849327" cy="2867188"/>
          </a:xfrm>
          <a:custGeom>
            <a:avLst/>
            <a:gdLst/>
            <a:ahLst/>
            <a:cxnLst/>
            <a:rect l="l" t="t" r="r" b="b"/>
            <a:pathLst>
              <a:path w="3799103" h="3822917" extrusionOk="0">
                <a:moveTo>
                  <a:pt x="370922" y="0"/>
                </a:moveTo>
                <a:lnTo>
                  <a:pt x="2961741" y="0"/>
                </a:lnTo>
                <a:lnTo>
                  <a:pt x="3023310" y="46041"/>
                </a:lnTo>
                <a:cubicBezTo>
                  <a:pt x="3497106" y="437052"/>
                  <a:pt x="3799103" y="1028796"/>
                  <a:pt x="3799103" y="1691074"/>
                </a:cubicBezTo>
                <a:cubicBezTo>
                  <a:pt x="3799103" y="2868458"/>
                  <a:pt x="2844644" y="3822917"/>
                  <a:pt x="1667260" y="3822917"/>
                </a:cubicBezTo>
                <a:cubicBezTo>
                  <a:pt x="1004982" y="3822917"/>
                  <a:pt x="413238" y="3520920"/>
                  <a:pt x="22227" y="3047124"/>
                </a:cubicBezTo>
                <a:lnTo>
                  <a:pt x="0" y="3017401"/>
                </a:lnTo>
                <a:lnTo>
                  <a:pt x="0" y="364747"/>
                </a:lnTo>
                <a:lnTo>
                  <a:pt x="22227" y="335024"/>
                </a:lnTo>
                <a:cubicBezTo>
                  <a:pt x="119980" y="216575"/>
                  <a:pt x="230278" y="108864"/>
                  <a:pt x="351088" y="1392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8" name="Google Shape;258;p12"/>
          <p:cNvSpPr/>
          <p:nvPr/>
        </p:nvSpPr>
        <p:spPr>
          <a:xfrm>
            <a:off x="5911191" y="1543050"/>
            <a:ext cx="3232809" cy="3600450"/>
          </a:xfrm>
          <a:custGeom>
            <a:avLst/>
            <a:gdLst/>
            <a:ahLst/>
            <a:cxnLst/>
            <a:rect l="l" t="t" r="r" b="b"/>
            <a:pathLst>
              <a:path w="4180773" h="4656219" extrusionOk="0">
                <a:moveTo>
                  <a:pt x="2631284" y="0"/>
                </a:moveTo>
                <a:cubicBezTo>
                  <a:pt x="3176241" y="0"/>
                  <a:pt x="3682504" y="165666"/>
                  <a:pt x="4102460" y="449382"/>
                </a:cubicBezTo>
                <a:lnTo>
                  <a:pt x="4180773" y="507944"/>
                </a:lnTo>
                <a:lnTo>
                  <a:pt x="4180773" y="4656219"/>
                </a:lnTo>
                <a:lnTo>
                  <a:pt x="951501" y="4656219"/>
                </a:lnTo>
                <a:lnTo>
                  <a:pt x="770685" y="4491883"/>
                </a:lnTo>
                <a:cubicBezTo>
                  <a:pt x="294517" y="4015714"/>
                  <a:pt x="0" y="3357893"/>
                  <a:pt x="0" y="2631284"/>
                </a:cubicBezTo>
                <a:cubicBezTo>
                  <a:pt x="0" y="1178066"/>
                  <a:pt x="1178066" y="0"/>
                  <a:pt x="2631284" y="0"/>
                </a:cubicBezTo>
                <a:close/>
              </a:path>
            </a:pathLst>
          </a:custGeom>
          <a:solidFill>
            <a:srgbClr val="FFFFFF"/>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9" name="Google Shape;259;p12"/>
          <p:cNvSpPr/>
          <p:nvPr/>
        </p:nvSpPr>
        <p:spPr>
          <a:xfrm>
            <a:off x="3373218" y="0"/>
            <a:ext cx="2537460" cy="2206884"/>
          </a:xfrm>
          <a:custGeom>
            <a:avLst/>
            <a:gdLst/>
            <a:ahLst/>
            <a:cxnLst/>
            <a:rect l="l" t="t" r="r" b="b"/>
            <a:pathLst>
              <a:path w="3383280" h="2942512" extrusionOk="0">
                <a:moveTo>
                  <a:pt x="555657" y="0"/>
                </a:moveTo>
                <a:lnTo>
                  <a:pt x="2827623" y="0"/>
                </a:lnTo>
                <a:lnTo>
                  <a:pt x="2887810" y="54702"/>
                </a:lnTo>
                <a:cubicBezTo>
                  <a:pt x="3193937" y="360829"/>
                  <a:pt x="3383280" y="783739"/>
                  <a:pt x="3383280" y="1250872"/>
                </a:cubicBezTo>
                <a:cubicBezTo>
                  <a:pt x="3383280" y="2185139"/>
                  <a:pt x="2625907" y="2942512"/>
                  <a:pt x="1691640" y="2942512"/>
                </a:cubicBezTo>
                <a:cubicBezTo>
                  <a:pt x="757373" y="2942512"/>
                  <a:pt x="0" y="2185139"/>
                  <a:pt x="0" y="1250872"/>
                </a:cubicBezTo>
                <a:cubicBezTo>
                  <a:pt x="0" y="783739"/>
                  <a:pt x="189344" y="360829"/>
                  <a:pt x="495470" y="54702"/>
                </a:cubicBezTo>
                <a:close/>
              </a:path>
            </a:pathLst>
          </a:custGeom>
          <a:solidFill>
            <a:srgbClr val="FFFFFF"/>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0" name="Google Shape;260;p12"/>
          <p:cNvSpPr txBox="1"/>
          <p:nvPr/>
        </p:nvSpPr>
        <p:spPr>
          <a:xfrm>
            <a:off x="6031527" y="135304"/>
            <a:ext cx="4578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0" i="0" u="none" strike="noStrike" cap="none">
                <a:solidFill>
                  <a:schemeClr val="dk1"/>
                </a:solidFill>
                <a:latin typeface="Calibri"/>
                <a:ea typeface="Calibri"/>
                <a:cs typeface="Calibri"/>
                <a:sym typeface="Calibri"/>
              </a:rPr>
              <a:t>http://www.retesaharawi.it</a:t>
            </a:r>
            <a:endParaRPr sz="1400" b="0" i="0" u="none" strike="noStrike" cap="none">
              <a:solidFill>
                <a:srgbClr val="000000"/>
              </a:solidFill>
              <a:latin typeface="Arial"/>
              <a:ea typeface="Arial"/>
              <a:cs typeface="Arial"/>
              <a:sym typeface="Arial"/>
            </a:endParaRPr>
          </a:p>
        </p:txBody>
      </p:sp>
      <p:sp>
        <p:nvSpPr>
          <p:cNvPr id="261" name="Google Shape;261;p12"/>
          <p:cNvSpPr txBox="1"/>
          <p:nvPr/>
        </p:nvSpPr>
        <p:spPr>
          <a:xfrm>
            <a:off x="205541" y="417932"/>
            <a:ext cx="2548067"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0" i="0" u="none" strike="noStrike" cap="none">
                <a:solidFill>
                  <a:srgbClr val="767676"/>
                </a:solidFill>
                <a:latin typeface="Rubik"/>
                <a:ea typeface="Rubik"/>
                <a:cs typeface="Rubik"/>
                <a:sym typeface="Rubik"/>
              </a:rPr>
              <a:t>La “Rete Saharawi – Solidarietà Italiana con il popolo saharawi ODV” si costituisce ufficialmente nel gennaio 2020.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2" name="Google Shape;262;p12"/>
          <p:cNvSpPr/>
          <p:nvPr/>
        </p:nvSpPr>
        <p:spPr>
          <a:xfrm>
            <a:off x="2327295" y="602598"/>
            <a:ext cx="4720021"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it-IT" sz="2400" b="1" i="0" u="none" strike="noStrike" cap="none">
                <a:solidFill>
                  <a:srgbClr val="002060"/>
                </a:solidFill>
                <a:latin typeface="Calibri"/>
                <a:ea typeface="Calibri"/>
                <a:cs typeface="Calibri"/>
                <a:sym typeface="Calibri"/>
              </a:rPr>
              <a:t>RETE SAHARAWI </a:t>
            </a:r>
            <a:endParaRPr sz="1400" b="0" i="0" u="none" strike="noStrike" cap="none">
              <a:solidFill>
                <a:srgbClr val="002060"/>
              </a:solidFill>
              <a:latin typeface="Arial"/>
              <a:ea typeface="Arial"/>
              <a:cs typeface="Arial"/>
              <a:sym typeface="Arial"/>
            </a:endParaRPr>
          </a:p>
        </p:txBody>
      </p:sp>
      <p:sp>
        <p:nvSpPr>
          <p:cNvPr id="263" name="Google Shape;263;p12"/>
          <p:cNvSpPr txBox="1"/>
          <p:nvPr/>
        </p:nvSpPr>
        <p:spPr>
          <a:xfrm>
            <a:off x="2446600" y="2571750"/>
            <a:ext cx="6696900" cy="237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it-IT" sz="1300" b="1" i="0" u="none" strike="noStrike" cap="none">
                <a:solidFill>
                  <a:srgbClr val="002060"/>
                </a:solidFill>
                <a:latin typeface="Rubik"/>
                <a:ea typeface="Rubik"/>
                <a:cs typeface="Rubik"/>
                <a:sym typeface="Rubik"/>
              </a:rPr>
              <a:t>La Rete Saharawi rappresenta l’Italia al Coordinamento Europeo di Solidarietà con il popolo saharawi (EUCOCO) e opera coordinando in Italia i progetti di solidarietà e cooperazione internazionale di molte associazioni impegnate a supporto della popolazione saharawi, tra cui alcune con esperienza pluridecennale. Gli obiettivi della Rete ruotano attorno al diritto all’autodeterminazione dei popoli (basato sulla Risoluzione Onu n. 1514 del 1960), all’applicazione del diritto internazionale, al rispetto dei diritti umani. Le azioni della Rete sono rivolte ai diversi scenari in cui la popolazione saharawi vive: nei territori del Sahara Occidentale occupati dal Marocco; nei territori del Sahara Occidentale sotto il controllo del Fronte Polisario; nei campi profughi saharawi dell’Algeria; nei territori della diaspora saharawi.</a:t>
            </a:r>
            <a:endParaRPr sz="1300" b="0" i="0" u="none" strike="noStrike" cap="none">
              <a:solidFill>
                <a:srgbClr val="00206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13" descr="Immagine che contiene freccia&#10;&#10;Descrizione generata automaticamente"/>
          <p:cNvPicPr preferRelativeResize="0"/>
          <p:nvPr/>
        </p:nvPicPr>
        <p:blipFill rotWithShape="1">
          <a:blip r:embed="rId3">
            <a:alphaModFix/>
          </a:blip>
          <a:srcRect/>
          <a:stretch/>
        </p:blipFill>
        <p:spPr>
          <a:xfrm>
            <a:off x="20" y="0"/>
            <a:ext cx="9143980" cy="5143490"/>
          </a:xfrm>
          <a:prstGeom prst="rect">
            <a:avLst/>
          </a:prstGeom>
          <a:noFill/>
          <a:ln>
            <a:noFill/>
          </a:ln>
        </p:spPr>
      </p:pic>
      <p:pic>
        <p:nvPicPr>
          <p:cNvPr id="269" name="Google Shape;269;p13"/>
          <p:cNvPicPr preferRelativeResize="0"/>
          <p:nvPr/>
        </p:nvPicPr>
        <p:blipFill rotWithShape="1">
          <a:blip r:embed="rId4">
            <a:alphaModFix/>
          </a:blip>
          <a:srcRect l="1124" r="1776" b="2"/>
          <a:stretch/>
        </p:blipFill>
        <p:spPr>
          <a:xfrm>
            <a:off x="2786425" y="3319100"/>
            <a:ext cx="1040030" cy="910935"/>
          </a:xfrm>
          <a:custGeom>
            <a:avLst/>
            <a:gdLst/>
            <a:ahLst/>
            <a:cxnLst/>
            <a:rect l="l" t="t" r="r" b="b"/>
            <a:pathLst>
              <a:path w="2298408" h="2013116" extrusionOk="0">
                <a:moveTo>
                  <a:pt x="655742" y="0"/>
                </a:moveTo>
                <a:cubicBezTo>
                  <a:pt x="1644875" y="0"/>
                  <a:pt x="1644875" y="0"/>
                  <a:pt x="1644875" y="0"/>
                </a:cubicBezTo>
                <a:cubicBezTo>
                  <a:pt x="1694920" y="0"/>
                  <a:pt x="1759685" y="34910"/>
                  <a:pt x="1786179" y="78547"/>
                </a:cubicBezTo>
                <a:cubicBezTo>
                  <a:pt x="2280745" y="925103"/>
                  <a:pt x="2280745" y="925103"/>
                  <a:pt x="2280745" y="925103"/>
                </a:cubicBezTo>
                <a:cubicBezTo>
                  <a:pt x="2304296" y="971649"/>
                  <a:pt x="2304296" y="1041468"/>
                  <a:pt x="2280745" y="1088014"/>
                </a:cubicBezTo>
                <a:cubicBezTo>
                  <a:pt x="1786179" y="1934570"/>
                  <a:pt x="1786179" y="1934570"/>
                  <a:pt x="1786179" y="1934570"/>
                </a:cubicBezTo>
                <a:cubicBezTo>
                  <a:pt x="1759685" y="1978207"/>
                  <a:pt x="1694920" y="2013116"/>
                  <a:pt x="1644875" y="2013116"/>
                </a:cubicBezTo>
                <a:lnTo>
                  <a:pt x="655742" y="2013116"/>
                </a:lnTo>
                <a:cubicBezTo>
                  <a:pt x="602753" y="2013116"/>
                  <a:pt x="537989" y="1978207"/>
                  <a:pt x="514438" y="1934570"/>
                </a:cubicBezTo>
                <a:cubicBezTo>
                  <a:pt x="19872" y="1088014"/>
                  <a:pt x="19872" y="1088014"/>
                  <a:pt x="19872" y="1088014"/>
                </a:cubicBezTo>
                <a:cubicBezTo>
                  <a:pt x="-6623" y="1041468"/>
                  <a:pt x="-6623" y="971649"/>
                  <a:pt x="19872" y="925103"/>
                </a:cubicBezTo>
                <a:cubicBezTo>
                  <a:pt x="514438" y="78547"/>
                  <a:pt x="514438" y="78547"/>
                  <a:pt x="514438" y="78547"/>
                </a:cubicBezTo>
                <a:cubicBezTo>
                  <a:pt x="537989" y="34910"/>
                  <a:pt x="602753" y="0"/>
                  <a:pt x="655742" y="0"/>
                </a:cubicBezTo>
                <a:close/>
              </a:path>
            </a:pathLst>
          </a:custGeom>
          <a:noFill/>
          <a:ln>
            <a:noFill/>
          </a:ln>
        </p:spPr>
      </p:pic>
      <p:sp>
        <p:nvSpPr>
          <p:cNvPr id="270" name="Google Shape;270;p13"/>
          <p:cNvSpPr txBox="1">
            <a:spLocks noGrp="1"/>
          </p:cNvSpPr>
          <p:nvPr>
            <p:ph type="title"/>
          </p:nvPr>
        </p:nvSpPr>
        <p:spPr>
          <a:xfrm>
            <a:off x="2970718" y="2593490"/>
            <a:ext cx="5886450" cy="8418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1"/>
              </a:buClr>
              <a:buSzPts val="3600"/>
              <a:buFont typeface="Calibri"/>
              <a:buNone/>
            </a:pPr>
            <a:r>
              <a:rPr lang="it-IT" sz="1800" b="1"/>
              <a:t>Si ringraziano tutti i partecipanti e le Associazioni che condivideranno con noi la Campagna </a:t>
            </a:r>
            <a:br>
              <a:rPr lang="it-IT" sz="1800" b="1"/>
            </a:br>
            <a:r>
              <a:rPr lang="it-IT" sz="1800" b="1"/>
              <a:t>LIBERIAMOLI ORA!</a:t>
            </a:r>
            <a:br>
              <a:rPr lang="it-IT" b="1"/>
            </a:br>
            <a:endParaRPr b="1"/>
          </a:p>
        </p:txBody>
      </p:sp>
      <p:pic>
        <p:nvPicPr>
          <p:cNvPr id="271" name="Google Shape;271;p13" descr="Immagine che contiene segnale&#10;&#10;Descrizione generata automaticamente"/>
          <p:cNvPicPr preferRelativeResize="0"/>
          <p:nvPr/>
        </p:nvPicPr>
        <p:blipFill rotWithShape="1">
          <a:blip r:embed="rId5">
            <a:alphaModFix/>
          </a:blip>
          <a:srcRect/>
          <a:stretch/>
        </p:blipFill>
        <p:spPr>
          <a:xfrm>
            <a:off x="3893912" y="100899"/>
            <a:ext cx="2020031" cy="2206884"/>
          </a:xfrm>
          <a:prstGeom prst="rect">
            <a:avLst/>
          </a:prstGeom>
          <a:noFill/>
          <a:ln>
            <a:noFill/>
          </a:ln>
        </p:spPr>
      </p:pic>
      <p:sp>
        <p:nvSpPr>
          <p:cNvPr id="272" name="Google Shape;272;p13"/>
          <p:cNvSpPr txBox="1"/>
          <p:nvPr/>
        </p:nvSpPr>
        <p:spPr>
          <a:xfrm>
            <a:off x="4468859" y="3623290"/>
            <a:ext cx="4572000" cy="1754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C000"/>
              </a:buClr>
              <a:buSzPts val="2000"/>
              <a:buFont typeface="Arial"/>
              <a:buNone/>
            </a:pPr>
            <a:r>
              <a:rPr lang="it-IT" sz="1800" b="1" i="0" u="none" strike="noStrike" cap="none">
                <a:solidFill>
                  <a:schemeClr val="accent2"/>
                </a:solidFill>
                <a:latin typeface="Arial"/>
                <a:ea typeface="Arial"/>
                <a:cs typeface="Arial"/>
                <a:sym typeface="Arial"/>
              </a:rPr>
              <a:t>RETE SAHARAWI</a:t>
            </a:r>
            <a:endParaRPr sz="1200" b="0" i="0" u="none" strike="noStrike" cap="none">
              <a:solidFill>
                <a:schemeClr val="accent2"/>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600"/>
              <a:buFont typeface="Calibri"/>
              <a:buNone/>
            </a:pPr>
            <a:r>
              <a:rPr lang="it-IT" sz="1400" b="0" i="0" u="none" strike="noStrike" cap="none">
                <a:solidFill>
                  <a:srgbClr val="FFFFFF"/>
                </a:solidFill>
                <a:latin typeface="Calibri"/>
                <a:ea typeface="Calibri"/>
                <a:cs typeface="Calibri"/>
                <a:sym typeface="Calibri"/>
              </a:rPr>
              <a:t> </a:t>
            </a:r>
            <a:r>
              <a:rPr lang="it-IT" sz="1400" b="0" i="0" u="none" strike="noStrike" cap="none">
                <a:solidFill>
                  <a:srgbClr val="FFFFFF"/>
                </a:solidFill>
                <a:latin typeface="Arial"/>
                <a:ea typeface="Arial"/>
                <a:cs typeface="Arial"/>
                <a:sym typeface="Arial"/>
              </a:rPr>
              <a:t>Solidarietà italiana con il popolo saharawi ODV</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2000"/>
              <a:buFont typeface="Arial"/>
              <a:buNone/>
            </a:pPr>
            <a:r>
              <a:rPr lang="it-IT" sz="1800" b="1" i="0" u="none" strike="noStrike" cap="none">
                <a:solidFill>
                  <a:srgbClr val="FFFFFF"/>
                </a:solidFill>
                <a:latin typeface="Arial"/>
                <a:ea typeface="Arial"/>
                <a:cs typeface="Arial"/>
                <a:sym typeface="Arial"/>
              </a:rPr>
              <a:t>Hurria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600"/>
              <a:buFont typeface="Arial"/>
              <a:buNone/>
            </a:pPr>
            <a:r>
              <a:rPr lang="it-IT" sz="1400" b="0" i="0" u="none" strike="noStrike" cap="none">
                <a:solidFill>
                  <a:srgbClr val="FFFFFF"/>
                </a:solidFill>
                <a:latin typeface="Arial"/>
                <a:ea typeface="Arial"/>
                <a:cs typeface="Arial"/>
                <a:sym typeface="Arial"/>
              </a:rPr>
              <a:t>Associazione di solidarietà con il Popolo Saharawi</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2000"/>
              <a:buFont typeface="Calibri"/>
              <a:buNone/>
            </a:pPr>
            <a:r>
              <a:rPr lang="it-IT" sz="1800" b="1" i="0" u="none" strike="noStrike" cap="none">
                <a:solidFill>
                  <a:srgbClr val="FFFFFF"/>
                </a:solidFill>
                <a:latin typeface="Calibri"/>
                <a:ea typeface="Calibri"/>
                <a:cs typeface="Calibri"/>
                <a:sym typeface="Calibri"/>
              </a:rPr>
              <a:t>EQUIPE MEDIA</a:t>
            </a:r>
            <a:endParaRPr sz="1800" b="1"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0" y="0"/>
            <a:ext cx="9144000" cy="51435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9" name="Google Shape;99;p2" descr="Immagine che contiene freccia&#10;&#10;Descrizione generata automaticamente"/>
          <p:cNvPicPr preferRelativeResize="0"/>
          <p:nvPr/>
        </p:nvPicPr>
        <p:blipFill rotWithShape="1">
          <a:blip r:embed="rId3">
            <a:alphaModFix/>
          </a:blip>
          <a:srcRect l="586" r="10518" b="-4"/>
          <a:stretch/>
        </p:blipFill>
        <p:spPr>
          <a:xfrm>
            <a:off x="0" y="0"/>
            <a:ext cx="9144000" cy="5143500"/>
          </a:xfrm>
          <a:prstGeom prst="rect">
            <a:avLst/>
          </a:prstGeom>
          <a:noFill/>
          <a:ln>
            <a:noFill/>
          </a:ln>
        </p:spPr>
      </p:pic>
      <p:sp>
        <p:nvSpPr>
          <p:cNvPr id="100" name="Google Shape;100;p2"/>
          <p:cNvSpPr/>
          <p:nvPr/>
        </p:nvSpPr>
        <p:spPr>
          <a:xfrm>
            <a:off x="474984" y="805331"/>
            <a:ext cx="6796073" cy="3803462"/>
          </a:xfrm>
          <a:custGeom>
            <a:avLst/>
            <a:gdLst/>
            <a:ahLst/>
            <a:cxnLst/>
            <a:rect l="l" t="t" r="r" b="b"/>
            <a:pathLst>
              <a:path w="5952405" h="4412648" extrusionOk="0">
                <a:moveTo>
                  <a:pt x="5087889" y="880798"/>
                </a:moveTo>
                <a:cubicBezTo>
                  <a:pt x="5087889" y="880798"/>
                  <a:pt x="5087889" y="880798"/>
                  <a:pt x="5602872" y="880798"/>
                </a:cubicBezTo>
                <a:cubicBezTo>
                  <a:pt x="5636241" y="880798"/>
                  <a:pt x="5666272" y="898528"/>
                  <a:pt x="5682956" y="927340"/>
                </a:cubicBezTo>
                <a:cubicBezTo>
                  <a:pt x="5682956" y="927340"/>
                  <a:pt x="5682956" y="927340"/>
                  <a:pt x="5939892" y="1371716"/>
                </a:cubicBezTo>
                <a:cubicBezTo>
                  <a:pt x="5956576" y="1399421"/>
                  <a:pt x="5956576" y="1434882"/>
                  <a:pt x="5939892" y="1462586"/>
                </a:cubicBezTo>
                <a:cubicBezTo>
                  <a:pt x="5939892" y="1462586"/>
                  <a:pt x="5939892" y="1462586"/>
                  <a:pt x="5682956" y="1906962"/>
                </a:cubicBezTo>
                <a:cubicBezTo>
                  <a:pt x="5666272" y="1935775"/>
                  <a:pt x="5636241" y="1953505"/>
                  <a:pt x="5602872" y="1953505"/>
                </a:cubicBezTo>
                <a:cubicBezTo>
                  <a:pt x="5602872" y="1953505"/>
                  <a:pt x="5602872" y="1953505"/>
                  <a:pt x="5087889" y="1953505"/>
                </a:cubicBezTo>
                <a:cubicBezTo>
                  <a:pt x="5055632" y="1953505"/>
                  <a:pt x="5024489" y="1935775"/>
                  <a:pt x="5008916" y="1906962"/>
                </a:cubicBezTo>
                <a:cubicBezTo>
                  <a:pt x="5008916" y="1906962"/>
                  <a:pt x="5008916" y="1906962"/>
                  <a:pt x="4750868" y="1462586"/>
                </a:cubicBezTo>
                <a:cubicBezTo>
                  <a:pt x="4734184" y="1434882"/>
                  <a:pt x="4734184" y="1399421"/>
                  <a:pt x="4750868" y="1371716"/>
                </a:cubicBezTo>
                <a:cubicBezTo>
                  <a:pt x="4750868" y="1371716"/>
                  <a:pt x="4750868" y="1371716"/>
                  <a:pt x="5008916" y="927340"/>
                </a:cubicBezTo>
                <a:cubicBezTo>
                  <a:pt x="5024489" y="898528"/>
                  <a:pt x="5055632" y="880798"/>
                  <a:pt x="5087889" y="880798"/>
                </a:cubicBezTo>
                <a:close/>
                <a:moveTo>
                  <a:pt x="1437823" y="0"/>
                </a:moveTo>
                <a:cubicBezTo>
                  <a:pt x="1437823" y="0"/>
                  <a:pt x="1437823" y="0"/>
                  <a:pt x="3556238" y="0"/>
                </a:cubicBezTo>
                <a:cubicBezTo>
                  <a:pt x="3693500" y="0"/>
                  <a:pt x="3817038" y="72936"/>
                  <a:pt x="3885668" y="191458"/>
                </a:cubicBezTo>
                <a:cubicBezTo>
                  <a:pt x="3885668" y="191458"/>
                  <a:pt x="3885668" y="191458"/>
                  <a:pt x="4942588" y="2019425"/>
                </a:cubicBezTo>
                <a:cubicBezTo>
                  <a:pt x="5011220" y="2133388"/>
                  <a:pt x="5011220" y="2279261"/>
                  <a:pt x="4942588" y="2393224"/>
                </a:cubicBezTo>
                <a:cubicBezTo>
                  <a:pt x="4942588" y="2393224"/>
                  <a:pt x="4942588" y="2393224"/>
                  <a:pt x="4550147" y="3071961"/>
                </a:cubicBezTo>
                <a:lnTo>
                  <a:pt x="4549818" y="3072530"/>
                </a:lnTo>
                <a:lnTo>
                  <a:pt x="4539741" y="3072530"/>
                </a:lnTo>
                <a:cubicBezTo>
                  <a:pt x="4403802" y="3072530"/>
                  <a:pt x="4131924" y="3072530"/>
                  <a:pt x="3588169" y="3072530"/>
                </a:cubicBezTo>
                <a:cubicBezTo>
                  <a:pt x="3529910" y="3072530"/>
                  <a:pt x="3458704" y="3110912"/>
                  <a:pt x="3432811" y="3158889"/>
                </a:cubicBezTo>
                <a:cubicBezTo>
                  <a:pt x="3432811" y="3158889"/>
                  <a:pt x="3432811" y="3158889"/>
                  <a:pt x="2889055" y="4089642"/>
                </a:cubicBezTo>
                <a:cubicBezTo>
                  <a:pt x="2859925" y="4140817"/>
                  <a:pt x="2859925" y="4217580"/>
                  <a:pt x="2889055" y="4268756"/>
                </a:cubicBezTo>
                <a:cubicBezTo>
                  <a:pt x="2889055" y="4268756"/>
                  <a:pt x="2889055" y="4268756"/>
                  <a:pt x="2957025" y="4385100"/>
                </a:cubicBezTo>
                <a:lnTo>
                  <a:pt x="2973119" y="4412648"/>
                </a:lnTo>
                <a:lnTo>
                  <a:pt x="2913734" y="4412648"/>
                </a:lnTo>
                <a:cubicBezTo>
                  <a:pt x="2599952" y="4412648"/>
                  <a:pt x="2132928" y="4412648"/>
                  <a:pt x="1437823" y="4412648"/>
                </a:cubicBezTo>
                <a:cubicBezTo>
                  <a:pt x="1305136" y="4412648"/>
                  <a:pt x="1177025" y="4339712"/>
                  <a:pt x="1112968" y="4221190"/>
                </a:cubicBezTo>
                <a:cubicBezTo>
                  <a:pt x="1112968" y="4221190"/>
                  <a:pt x="1112968" y="4221190"/>
                  <a:pt x="51474" y="2393224"/>
                </a:cubicBezTo>
                <a:cubicBezTo>
                  <a:pt x="-17158" y="2279261"/>
                  <a:pt x="-17158" y="2133388"/>
                  <a:pt x="51474" y="2019425"/>
                </a:cubicBezTo>
                <a:cubicBezTo>
                  <a:pt x="51474" y="2019425"/>
                  <a:pt x="51474" y="2019425"/>
                  <a:pt x="1112968" y="191458"/>
                </a:cubicBezTo>
                <a:cubicBezTo>
                  <a:pt x="1177025" y="72936"/>
                  <a:pt x="1305136" y="0"/>
                  <a:pt x="143782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01" name="Google Shape;101;p2"/>
          <p:cNvPicPr preferRelativeResize="0"/>
          <p:nvPr/>
        </p:nvPicPr>
        <p:blipFill rotWithShape="1">
          <a:blip r:embed="rId4">
            <a:alphaModFix/>
          </a:blip>
          <a:srcRect l="1124" r="1776" b="2"/>
          <a:stretch/>
        </p:blipFill>
        <p:spPr>
          <a:xfrm>
            <a:off x="3068539" y="3697858"/>
            <a:ext cx="1040030" cy="910935"/>
          </a:xfrm>
          <a:custGeom>
            <a:avLst/>
            <a:gdLst/>
            <a:ahLst/>
            <a:cxnLst/>
            <a:rect l="l" t="t" r="r" b="b"/>
            <a:pathLst>
              <a:path w="2298408" h="2013116" extrusionOk="0">
                <a:moveTo>
                  <a:pt x="655742" y="0"/>
                </a:moveTo>
                <a:cubicBezTo>
                  <a:pt x="1644875" y="0"/>
                  <a:pt x="1644875" y="0"/>
                  <a:pt x="1644875" y="0"/>
                </a:cubicBezTo>
                <a:cubicBezTo>
                  <a:pt x="1694920" y="0"/>
                  <a:pt x="1759685" y="34910"/>
                  <a:pt x="1786179" y="78547"/>
                </a:cubicBezTo>
                <a:cubicBezTo>
                  <a:pt x="2280745" y="925103"/>
                  <a:pt x="2280745" y="925103"/>
                  <a:pt x="2280745" y="925103"/>
                </a:cubicBezTo>
                <a:cubicBezTo>
                  <a:pt x="2304296" y="971649"/>
                  <a:pt x="2304296" y="1041468"/>
                  <a:pt x="2280745" y="1088014"/>
                </a:cubicBezTo>
                <a:cubicBezTo>
                  <a:pt x="1786179" y="1934570"/>
                  <a:pt x="1786179" y="1934570"/>
                  <a:pt x="1786179" y="1934570"/>
                </a:cubicBezTo>
                <a:cubicBezTo>
                  <a:pt x="1759685" y="1978207"/>
                  <a:pt x="1694920" y="2013116"/>
                  <a:pt x="1644875" y="2013116"/>
                </a:cubicBezTo>
                <a:lnTo>
                  <a:pt x="655742" y="2013116"/>
                </a:lnTo>
                <a:cubicBezTo>
                  <a:pt x="602753" y="2013116"/>
                  <a:pt x="537989" y="1978207"/>
                  <a:pt x="514438" y="1934570"/>
                </a:cubicBezTo>
                <a:cubicBezTo>
                  <a:pt x="19872" y="1088014"/>
                  <a:pt x="19872" y="1088014"/>
                  <a:pt x="19872" y="1088014"/>
                </a:cubicBezTo>
                <a:cubicBezTo>
                  <a:pt x="-6623" y="1041468"/>
                  <a:pt x="-6623" y="971649"/>
                  <a:pt x="19872" y="925103"/>
                </a:cubicBezTo>
                <a:cubicBezTo>
                  <a:pt x="514438" y="78547"/>
                  <a:pt x="514438" y="78547"/>
                  <a:pt x="514438" y="78547"/>
                </a:cubicBezTo>
                <a:cubicBezTo>
                  <a:pt x="537989" y="34910"/>
                  <a:pt x="602753" y="0"/>
                  <a:pt x="655742" y="0"/>
                </a:cubicBezTo>
                <a:close/>
              </a:path>
            </a:pathLst>
          </a:custGeom>
          <a:noFill/>
          <a:ln>
            <a:noFill/>
          </a:ln>
        </p:spPr>
      </p:pic>
      <p:sp>
        <p:nvSpPr>
          <p:cNvPr id="102" name="Google Shape;102;p2"/>
          <p:cNvSpPr txBox="1"/>
          <p:nvPr/>
        </p:nvSpPr>
        <p:spPr>
          <a:xfrm>
            <a:off x="4346061" y="3476316"/>
            <a:ext cx="4623300" cy="1662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Calibri"/>
              <a:buNone/>
            </a:pPr>
            <a:r>
              <a:rPr lang="it-IT" sz="1800" b="1" i="0" u="none" strike="noStrike" cap="none">
                <a:solidFill>
                  <a:srgbClr val="FFFFFF"/>
                </a:solidFill>
                <a:latin typeface="Calibri"/>
                <a:ea typeface="Calibri"/>
                <a:cs typeface="Calibri"/>
                <a:sym typeface="Calibri"/>
              </a:rPr>
              <a:t>Prigionieri nella propria terra</a:t>
            </a:r>
            <a:br>
              <a:rPr lang="it-IT" sz="1800" b="0" i="0" u="none" strike="noStrike" cap="none">
                <a:solidFill>
                  <a:srgbClr val="FFFFFF"/>
                </a:solidFill>
                <a:latin typeface="Calibri"/>
                <a:ea typeface="Calibri"/>
                <a:cs typeface="Calibri"/>
                <a:sym typeface="Calibri"/>
              </a:rPr>
            </a:br>
            <a:r>
              <a:rPr lang="it-IT" sz="1800" b="0" i="0" u="none" strike="noStrike" cap="none">
                <a:solidFill>
                  <a:srgbClr val="FFFFFF"/>
                </a:solidFill>
                <a:latin typeface="Calibri"/>
                <a:ea typeface="Calibri"/>
                <a:cs typeface="Calibri"/>
                <a:sym typeface="Calibri"/>
              </a:rPr>
              <a:t>Progetto di sostegno ai prigionieri politici saharawi</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ts val="1600"/>
              <a:buFont typeface="Calibri"/>
              <a:buNone/>
            </a:pPr>
            <a:r>
              <a:rPr lang="it-IT" sz="1600" b="0" i="0" u="none" strike="noStrike" cap="none">
                <a:solidFill>
                  <a:srgbClr val="FFFFFF"/>
                </a:solidFill>
                <a:latin typeface="Calibri"/>
                <a:ea typeface="Calibri"/>
                <a:cs typeface="Calibri"/>
                <a:sym typeface="Calibri"/>
              </a:rPr>
              <a:t>7 novembre 2020</a:t>
            </a:r>
            <a:br>
              <a:rPr lang="it-IT" sz="1600" b="0" i="0" u="none" strike="noStrike" cap="none">
                <a:solidFill>
                  <a:srgbClr val="FFFFFF"/>
                </a:solidFill>
                <a:latin typeface="Calibri"/>
                <a:ea typeface="Calibri"/>
                <a:cs typeface="Calibri"/>
                <a:sym typeface="Calibri"/>
              </a:rPr>
            </a:br>
            <a:r>
              <a:rPr lang="it-IT" sz="1600" b="0" i="0" u="none" strike="noStrike" cap="none">
                <a:solidFill>
                  <a:srgbClr val="FFFFFF"/>
                </a:solidFill>
                <a:latin typeface="Calibri"/>
                <a:ea typeface="Calibri"/>
                <a:cs typeface="Calibri"/>
                <a:sym typeface="Calibri"/>
              </a:rPr>
              <a:t>Rete Saharawi</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ts val="1600"/>
              <a:buFont typeface="Calibri"/>
              <a:buNone/>
            </a:pPr>
            <a:r>
              <a:rPr lang="it-IT" sz="1600" b="0" i="0" u="none" strike="noStrike" cap="none">
                <a:solidFill>
                  <a:srgbClr val="FFFFFF"/>
                </a:solidFill>
                <a:latin typeface="Calibri"/>
                <a:ea typeface="Calibri"/>
                <a:cs typeface="Calibri"/>
                <a:sym typeface="Calibri"/>
              </a:rPr>
              <a:t> Solidarietà italiana con il popolo saharawi ODV</a:t>
            </a:r>
            <a:endParaRPr sz="1400" b="0" i="0" u="none" strike="noStrike" cap="none">
              <a:solidFill>
                <a:srgbClr val="000000"/>
              </a:solidFill>
              <a:latin typeface="Calibri"/>
              <a:ea typeface="Calibri"/>
              <a:cs typeface="Calibri"/>
              <a:sym typeface="Calibri"/>
            </a:endParaRPr>
          </a:p>
        </p:txBody>
      </p:sp>
      <p:sp>
        <p:nvSpPr>
          <p:cNvPr id="103" name="Google Shape;103;p2"/>
          <p:cNvSpPr txBox="1"/>
          <p:nvPr/>
        </p:nvSpPr>
        <p:spPr>
          <a:xfrm>
            <a:off x="3465350" y="299049"/>
            <a:ext cx="2565300" cy="8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1400"/>
              <a:buFont typeface="Source Code Pro"/>
              <a:buNone/>
            </a:pPr>
            <a:r>
              <a:rPr lang="it-IT" sz="1400" b="1" i="0" u="none" strike="noStrike" cap="none">
                <a:solidFill>
                  <a:schemeClr val="lt1"/>
                </a:solidFill>
                <a:latin typeface="Source Code Pro"/>
                <a:ea typeface="Source Code Pro"/>
                <a:cs typeface="Source Code Pro"/>
                <a:sym typeface="Source Code Pro"/>
              </a:rPr>
              <a:t>El Bachir Khadda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100"/>
              <a:buFont typeface="Source Code Pro"/>
              <a:buNone/>
            </a:pPr>
            <a:r>
              <a:rPr lang="it-IT" sz="1100" b="1" i="0" u="none" strike="noStrike" cap="none">
                <a:solidFill>
                  <a:schemeClr val="lt1"/>
                </a:solidFill>
                <a:latin typeface="Source Code Pro"/>
                <a:ea typeface="Source Code Pro"/>
                <a:cs typeface="Source Code Pro"/>
                <a:sym typeface="Source Code Pro"/>
              </a:rPr>
              <a:t>1985</a:t>
            </a:r>
            <a:br>
              <a:rPr lang="it-IT" sz="1100" b="1" i="0" u="none" strike="noStrike" cap="none">
                <a:solidFill>
                  <a:schemeClr val="lt1"/>
                </a:solidFill>
                <a:latin typeface="Source Code Pro"/>
                <a:ea typeface="Source Code Pro"/>
                <a:cs typeface="Source Code Pro"/>
                <a:sym typeface="Source Code Pro"/>
              </a:rPr>
            </a:br>
            <a:r>
              <a:rPr lang="it-IT" sz="1100" b="1" i="0" u="none" strike="noStrike" cap="none">
                <a:solidFill>
                  <a:schemeClr val="lt1"/>
                </a:solidFill>
                <a:latin typeface="Source Code Pro"/>
                <a:ea typeface="Source Code Pro"/>
                <a:cs typeface="Source Code Pro"/>
                <a:sym typeface="Source Code Pro"/>
              </a:rPr>
              <a:t>Collaboratore Equipe Media</a:t>
            </a:r>
            <a:br>
              <a:rPr lang="it-IT" sz="1100" b="1" i="0" u="none" strike="noStrike" cap="none">
                <a:solidFill>
                  <a:schemeClr val="lt1"/>
                </a:solidFill>
                <a:latin typeface="Source Code Pro"/>
                <a:ea typeface="Source Code Pro"/>
                <a:cs typeface="Source Code Pro"/>
                <a:sym typeface="Source Code Pro"/>
              </a:rPr>
            </a:br>
            <a:r>
              <a:rPr lang="it-IT" sz="1100" b="1" i="0" u="none" strike="noStrike" cap="none">
                <a:solidFill>
                  <a:schemeClr val="lt1"/>
                </a:solidFill>
                <a:latin typeface="Source Code Pro"/>
                <a:ea typeface="Source Code Pro"/>
                <a:cs typeface="Source Code Pro"/>
                <a:sym typeface="Source Code Pro"/>
              </a:rPr>
              <a:t>Condannato a 20 anni</a:t>
            </a:r>
            <a:endParaRPr sz="1200" b="0" i="0" u="none" strike="noStrike" cap="none">
              <a:solidFill>
                <a:schemeClr val="lt1"/>
              </a:solidFill>
              <a:latin typeface="Calibri"/>
              <a:ea typeface="Calibri"/>
              <a:cs typeface="Calibri"/>
              <a:sym typeface="Calibri"/>
            </a:endParaRPr>
          </a:p>
        </p:txBody>
      </p:sp>
      <p:pic>
        <p:nvPicPr>
          <p:cNvPr id="104" name="Google Shape;104;p2"/>
          <p:cNvPicPr preferRelativeResize="0"/>
          <p:nvPr/>
        </p:nvPicPr>
        <p:blipFill rotWithShape="1">
          <a:blip r:embed="rId5">
            <a:alphaModFix/>
          </a:blip>
          <a:srcRect r="18110"/>
          <a:stretch/>
        </p:blipFill>
        <p:spPr>
          <a:xfrm>
            <a:off x="3465350" y="1206575"/>
            <a:ext cx="2290875" cy="2231875"/>
          </a:xfrm>
          <a:prstGeom prst="rect">
            <a:avLst/>
          </a:prstGeom>
          <a:noFill/>
          <a:ln>
            <a:noFill/>
          </a:ln>
        </p:spPr>
      </p:pic>
      <p:sp>
        <p:nvSpPr>
          <p:cNvPr id="105" name="Google Shape;105;p2"/>
          <p:cNvSpPr txBox="1"/>
          <p:nvPr/>
        </p:nvSpPr>
        <p:spPr>
          <a:xfrm>
            <a:off x="6394424" y="299049"/>
            <a:ext cx="2366700" cy="815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Source Code Pro"/>
              <a:buNone/>
            </a:pPr>
            <a:r>
              <a:rPr lang="it-IT" sz="1400" b="1" i="0" u="none" strike="noStrike" cap="none">
                <a:solidFill>
                  <a:schemeClr val="lt1"/>
                </a:solidFill>
                <a:latin typeface="Source Code Pro"/>
                <a:ea typeface="Source Code Pro"/>
                <a:cs typeface="Source Code Pro"/>
                <a:sym typeface="Source Code Pro"/>
              </a:rPr>
              <a:t>Cheikh Banga</a:t>
            </a:r>
            <a:endParaRPr sz="1400" b="1" i="0" u="none" strike="noStrike" cap="none">
              <a:solidFill>
                <a:schemeClr val="lt1"/>
              </a:solidFill>
              <a:latin typeface="Source Code Pro"/>
              <a:ea typeface="Source Code Pro"/>
              <a:cs typeface="Source Code Pro"/>
              <a:sym typeface="Source Code Pro"/>
            </a:endParaRPr>
          </a:p>
          <a:p>
            <a:pPr marL="0" marR="0" lvl="0" indent="0" algn="l" rtl="0">
              <a:lnSpc>
                <a:spcPct val="100000"/>
              </a:lnSpc>
              <a:spcBef>
                <a:spcPts val="0"/>
              </a:spcBef>
              <a:spcAft>
                <a:spcPts val="0"/>
              </a:spcAft>
              <a:buClr>
                <a:schemeClr val="lt1"/>
              </a:buClr>
              <a:buSzPts val="1100"/>
              <a:buFont typeface="Source Code Pro"/>
              <a:buNone/>
            </a:pPr>
            <a:r>
              <a:rPr lang="it-IT" sz="1100" b="1" i="0" u="none" strike="noStrike" cap="none">
                <a:solidFill>
                  <a:schemeClr val="lt1"/>
                </a:solidFill>
                <a:latin typeface="Source Code Pro"/>
                <a:ea typeface="Source Code Pro"/>
                <a:cs typeface="Source Code Pro"/>
                <a:sym typeface="Source Code Pro"/>
              </a:rPr>
              <a:t>1989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it-IT" sz="1100" b="1" i="0" u="none" strike="noStrike" cap="none">
                <a:solidFill>
                  <a:srgbClr val="FFFFFF"/>
                </a:solidFill>
                <a:latin typeface="Source Code Pro"/>
                <a:ea typeface="Source Code Pro"/>
                <a:cs typeface="Source Code Pro"/>
                <a:sym typeface="Source Code Pro"/>
              </a:rPr>
              <a:t>Membro di CODESA</a:t>
            </a:r>
            <a:endParaRPr sz="1100" b="1" i="0" u="none" strike="noStrike" cap="none">
              <a:solidFill>
                <a:schemeClr val="lt1"/>
              </a:solidFill>
              <a:highlight>
                <a:srgbClr val="00FF00"/>
              </a:highlight>
              <a:latin typeface="Source Code Pro"/>
              <a:ea typeface="Source Code Pro"/>
              <a:cs typeface="Source Code Pro"/>
              <a:sym typeface="Source Code Pro"/>
            </a:endParaRPr>
          </a:p>
          <a:p>
            <a:pPr marL="0" marR="0" lvl="0" indent="0" algn="l" rtl="0">
              <a:lnSpc>
                <a:spcPct val="100000"/>
              </a:lnSpc>
              <a:spcBef>
                <a:spcPts val="0"/>
              </a:spcBef>
              <a:spcAft>
                <a:spcPts val="0"/>
              </a:spcAft>
              <a:buClr>
                <a:schemeClr val="lt1"/>
              </a:buClr>
              <a:buSzPts val="1100"/>
              <a:buFont typeface="Source Code Pro"/>
              <a:buNone/>
            </a:pPr>
            <a:r>
              <a:rPr lang="it-IT" sz="1100" b="1" i="0" u="none" strike="noStrike" cap="none">
                <a:solidFill>
                  <a:schemeClr val="lt1"/>
                </a:solidFill>
                <a:latin typeface="Source Code Pro"/>
                <a:ea typeface="Source Code Pro"/>
                <a:cs typeface="Source Code Pro"/>
                <a:sym typeface="Source Code Pro"/>
              </a:rPr>
              <a:t>Condannato a 30 anni</a:t>
            </a:r>
            <a:endParaRPr sz="1400" b="0" i="0" u="none" strike="noStrike" cap="none">
              <a:solidFill>
                <a:srgbClr val="000000"/>
              </a:solidFill>
              <a:latin typeface="Arial"/>
              <a:ea typeface="Arial"/>
              <a:cs typeface="Arial"/>
              <a:sym typeface="Arial"/>
            </a:endParaRPr>
          </a:p>
        </p:txBody>
      </p:sp>
      <p:pic>
        <p:nvPicPr>
          <p:cNvPr id="106" name="Google Shape;106;p2"/>
          <p:cNvPicPr preferRelativeResize="0"/>
          <p:nvPr/>
        </p:nvPicPr>
        <p:blipFill rotWithShape="1">
          <a:blip r:embed="rId6">
            <a:alphaModFix/>
          </a:blip>
          <a:srcRect r="-514" b="4200"/>
          <a:stretch/>
        </p:blipFill>
        <p:spPr>
          <a:xfrm>
            <a:off x="6466025" y="1152625"/>
            <a:ext cx="1895250" cy="2285825"/>
          </a:xfrm>
          <a:prstGeom prst="rect">
            <a:avLst/>
          </a:prstGeom>
          <a:noFill/>
          <a:ln>
            <a:noFill/>
          </a:ln>
        </p:spPr>
      </p:pic>
      <p:pic>
        <p:nvPicPr>
          <p:cNvPr id="107" name="Google Shape;107;p2"/>
          <p:cNvPicPr preferRelativeResize="0"/>
          <p:nvPr/>
        </p:nvPicPr>
        <p:blipFill>
          <a:blip r:embed="rId7">
            <a:alphaModFix/>
          </a:blip>
          <a:stretch>
            <a:fillRect/>
          </a:stretch>
        </p:blipFill>
        <p:spPr>
          <a:xfrm>
            <a:off x="687300" y="1194703"/>
            <a:ext cx="2028789" cy="2163354"/>
          </a:xfrm>
          <a:prstGeom prst="rect">
            <a:avLst/>
          </a:prstGeom>
          <a:noFill/>
          <a:ln>
            <a:noFill/>
          </a:ln>
        </p:spPr>
      </p:pic>
      <p:sp>
        <p:nvSpPr>
          <p:cNvPr id="108" name="Google Shape;108;p2"/>
          <p:cNvSpPr txBox="1"/>
          <p:nvPr/>
        </p:nvSpPr>
        <p:spPr>
          <a:xfrm>
            <a:off x="594900" y="299049"/>
            <a:ext cx="2627400" cy="81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b="1">
                <a:solidFill>
                  <a:srgbClr val="FFFFFF"/>
                </a:solidFill>
                <a:latin typeface="Source Code Pro"/>
                <a:ea typeface="Source Code Pro"/>
                <a:cs typeface="Source Code Pro"/>
                <a:sym typeface="Source Code Pro"/>
              </a:rPr>
              <a:t>Yahia Mohamed El Hafed </a:t>
            </a:r>
            <a:endParaRPr b="1">
              <a:solidFill>
                <a:srgbClr val="FFFFFF"/>
              </a:solidFill>
              <a:latin typeface="Source Code Pro"/>
              <a:ea typeface="Source Code Pro"/>
              <a:cs typeface="Source Code Pro"/>
              <a:sym typeface="Source Code Pro"/>
            </a:endParaRPr>
          </a:p>
          <a:p>
            <a:pPr marL="0" lvl="0" indent="0" algn="l" rtl="0">
              <a:spcBef>
                <a:spcPts val="0"/>
              </a:spcBef>
              <a:spcAft>
                <a:spcPts val="0"/>
              </a:spcAft>
              <a:buNone/>
            </a:pPr>
            <a:r>
              <a:rPr lang="it-IT" sz="1100" b="1">
                <a:solidFill>
                  <a:srgbClr val="FFFFFF"/>
                </a:solidFill>
                <a:latin typeface="Source Code Pro"/>
                <a:ea typeface="Source Code Pro"/>
                <a:cs typeface="Source Code Pro"/>
                <a:sym typeface="Source Code Pro"/>
              </a:rPr>
              <a:t>1966</a:t>
            </a:r>
            <a:endParaRPr sz="1100" b="1">
              <a:solidFill>
                <a:srgbClr val="FFFFFF"/>
              </a:solidFill>
              <a:latin typeface="Source Code Pro"/>
              <a:ea typeface="Source Code Pro"/>
              <a:cs typeface="Source Code Pro"/>
              <a:sym typeface="Source Code Pro"/>
            </a:endParaRPr>
          </a:p>
          <a:p>
            <a:pPr marL="0" lvl="0" indent="0" algn="l" rtl="0">
              <a:spcBef>
                <a:spcPts val="0"/>
              </a:spcBef>
              <a:spcAft>
                <a:spcPts val="0"/>
              </a:spcAft>
              <a:buNone/>
            </a:pPr>
            <a:r>
              <a:rPr lang="it-IT" sz="1100" b="1">
                <a:solidFill>
                  <a:srgbClr val="FFFFFF"/>
                </a:solidFill>
                <a:latin typeface="Source Code Pro"/>
                <a:ea typeface="Source Code Pro"/>
                <a:cs typeface="Source Code Pro"/>
                <a:sym typeface="Source Code Pro"/>
              </a:rPr>
              <a:t>Membro di CODESA</a:t>
            </a:r>
            <a:endParaRPr sz="1100" b="1">
              <a:solidFill>
                <a:srgbClr val="FFFFFF"/>
              </a:solidFill>
              <a:latin typeface="Source Code Pro"/>
              <a:ea typeface="Source Code Pro"/>
              <a:cs typeface="Source Code Pro"/>
              <a:sym typeface="Source Code Pro"/>
            </a:endParaRPr>
          </a:p>
          <a:p>
            <a:pPr marL="0" lvl="0" indent="0" algn="l" rtl="0">
              <a:spcBef>
                <a:spcPts val="0"/>
              </a:spcBef>
              <a:spcAft>
                <a:spcPts val="0"/>
              </a:spcAft>
              <a:buNone/>
            </a:pPr>
            <a:r>
              <a:rPr lang="it-IT" sz="1100" b="1">
                <a:solidFill>
                  <a:srgbClr val="FFFFFF"/>
                </a:solidFill>
                <a:latin typeface="Source Code Pro"/>
                <a:ea typeface="Source Code Pro"/>
                <a:cs typeface="Source Code Pro"/>
                <a:sym typeface="Source Code Pro"/>
              </a:rPr>
              <a:t>Condannato a 15 anni </a:t>
            </a:r>
            <a:endParaRPr sz="1100" b="1">
              <a:solidFill>
                <a:srgbClr val="FFFFFF"/>
              </a:solidFill>
              <a:latin typeface="Source Code Pro"/>
              <a:ea typeface="Source Code Pro"/>
              <a:cs typeface="Source Code Pro"/>
              <a:sym typeface="Source Code Pr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p:nvPr/>
        </p:nvSpPr>
        <p:spPr>
          <a:xfrm>
            <a:off x="0" y="0"/>
            <a:ext cx="9144000" cy="51435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4" name="Google Shape;114;p3" descr="Immagine che contiene freccia&#10;&#10;Descrizione generata automaticamente"/>
          <p:cNvPicPr preferRelativeResize="0"/>
          <p:nvPr/>
        </p:nvPicPr>
        <p:blipFill rotWithShape="1">
          <a:blip r:embed="rId3">
            <a:alphaModFix/>
          </a:blip>
          <a:srcRect/>
          <a:stretch/>
        </p:blipFill>
        <p:spPr>
          <a:xfrm>
            <a:off x="20" y="10"/>
            <a:ext cx="9143980" cy="5143490"/>
          </a:xfrm>
          <a:prstGeom prst="rect">
            <a:avLst/>
          </a:prstGeom>
          <a:noFill/>
          <a:ln>
            <a:noFill/>
          </a:ln>
        </p:spPr>
      </p:pic>
      <p:sp>
        <p:nvSpPr>
          <p:cNvPr id="115" name="Google Shape;115;p3"/>
          <p:cNvSpPr/>
          <p:nvPr/>
        </p:nvSpPr>
        <p:spPr>
          <a:xfrm>
            <a:off x="474983" y="805332"/>
            <a:ext cx="6814991" cy="3772974"/>
          </a:xfrm>
          <a:custGeom>
            <a:avLst/>
            <a:gdLst/>
            <a:ahLst/>
            <a:cxnLst/>
            <a:rect l="l" t="t" r="r" b="b"/>
            <a:pathLst>
              <a:path w="5952405" h="4412648" extrusionOk="0">
                <a:moveTo>
                  <a:pt x="5087889" y="880798"/>
                </a:moveTo>
                <a:cubicBezTo>
                  <a:pt x="5087889" y="880798"/>
                  <a:pt x="5087889" y="880798"/>
                  <a:pt x="5602872" y="880798"/>
                </a:cubicBezTo>
                <a:cubicBezTo>
                  <a:pt x="5636241" y="880798"/>
                  <a:pt x="5666272" y="898528"/>
                  <a:pt x="5682956" y="927340"/>
                </a:cubicBezTo>
                <a:cubicBezTo>
                  <a:pt x="5682956" y="927340"/>
                  <a:pt x="5682956" y="927340"/>
                  <a:pt x="5939892" y="1371716"/>
                </a:cubicBezTo>
                <a:cubicBezTo>
                  <a:pt x="5956576" y="1399421"/>
                  <a:pt x="5956576" y="1434882"/>
                  <a:pt x="5939892" y="1462586"/>
                </a:cubicBezTo>
                <a:cubicBezTo>
                  <a:pt x="5939892" y="1462586"/>
                  <a:pt x="5939892" y="1462586"/>
                  <a:pt x="5682956" y="1906962"/>
                </a:cubicBezTo>
                <a:cubicBezTo>
                  <a:pt x="5666272" y="1935775"/>
                  <a:pt x="5636241" y="1953505"/>
                  <a:pt x="5602872" y="1953505"/>
                </a:cubicBezTo>
                <a:cubicBezTo>
                  <a:pt x="5602872" y="1953505"/>
                  <a:pt x="5602872" y="1953505"/>
                  <a:pt x="5087889" y="1953505"/>
                </a:cubicBezTo>
                <a:cubicBezTo>
                  <a:pt x="5055632" y="1953505"/>
                  <a:pt x="5024489" y="1935775"/>
                  <a:pt x="5008916" y="1906962"/>
                </a:cubicBezTo>
                <a:cubicBezTo>
                  <a:pt x="5008916" y="1906962"/>
                  <a:pt x="5008916" y="1906962"/>
                  <a:pt x="4750868" y="1462586"/>
                </a:cubicBezTo>
                <a:cubicBezTo>
                  <a:pt x="4734184" y="1434882"/>
                  <a:pt x="4734184" y="1399421"/>
                  <a:pt x="4750868" y="1371716"/>
                </a:cubicBezTo>
                <a:cubicBezTo>
                  <a:pt x="4750868" y="1371716"/>
                  <a:pt x="4750868" y="1371716"/>
                  <a:pt x="5008916" y="927340"/>
                </a:cubicBezTo>
                <a:cubicBezTo>
                  <a:pt x="5024489" y="898528"/>
                  <a:pt x="5055632" y="880798"/>
                  <a:pt x="5087889" y="880798"/>
                </a:cubicBezTo>
                <a:close/>
                <a:moveTo>
                  <a:pt x="1437823" y="0"/>
                </a:moveTo>
                <a:cubicBezTo>
                  <a:pt x="1437823" y="0"/>
                  <a:pt x="1437823" y="0"/>
                  <a:pt x="3556238" y="0"/>
                </a:cubicBezTo>
                <a:cubicBezTo>
                  <a:pt x="3693500" y="0"/>
                  <a:pt x="3817038" y="72936"/>
                  <a:pt x="3885668" y="191458"/>
                </a:cubicBezTo>
                <a:cubicBezTo>
                  <a:pt x="3885668" y="191458"/>
                  <a:pt x="3885668" y="191458"/>
                  <a:pt x="4942588" y="2019425"/>
                </a:cubicBezTo>
                <a:cubicBezTo>
                  <a:pt x="5011220" y="2133388"/>
                  <a:pt x="5011220" y="2279261"/>
                  <a:pt x="4942588" y="2393224"/>
                </a:cubicBezTo>
                <a:cubicBezTo>
                  <a:pt x="4942588" y="2393224"/>
                  <a:pt x="4942588" y="2393224"/>
                  <a:pt x="4550147" y="3071961"/>
                </a:cubicBezTo>
                <a:lnTo>
                  <a:pt x="4549818" y="3072530"/>
                </a:lnTo>
                <a:lnTo>
                  <a:pt x="4539741" y="3072530"/>
                </a:lnTo>
                <a:cubicBezTo>
                  <a:pt x="4403802" y="3072530"/>
                  <a:pt x="4131924" y="3072530"/>
                  <a:pt x="3588169" y="3072530"/>
                </a:cubicBezTo>
                <a:cubicBezTo>
                  <a:pt x="3529910" y="3072530"/>
                  <a:pt x="3458704" y="3110912"/>
                  <a:pt x="3432811" y="3158889"/>
                </a:cubicBezTo>
                <a:cubicBezTo>
                  <a:pt x="3432811" y="3158889"/>
                  <a:pt x="3432811" y="3158889"/>
                  <a:pt x="2889055" y="4089642"/>
                </a:cubicBezTo>
                <a:cubicBezTo>
                  <a:pt x="2859925" y="4140817"/>
                  <a:pt x="2859925" y="4217580"/>
                  <a:pt x="2889055" y="4268756"/>
                </a:cubicBezTo>
                <a:cubicBezTo>
                  <a:pt x="2889055" y="4268756"/>
                  <a:pt x="2889055" y="4268756"/>
                  <a:pt x="2957025" y="4385100"/>
                </a:cubicBezTo>
                <a:lnTo>
                  <a:pt x="2973119" y="4412648"/>
                </a:lnTo>
                <a:lnTo>
                  <a:pt x="2913734" y="4412648"/>
                </a:lnTo>
                <a:cubicBezTo>
                  <a:pt x="2599952" y="4412648"/>
                  <a:pt x="2132928" y="4412648"/>
                  <a:pt x="1437823" y="4412648"/>
                </a:cubicBezTo>
                <a:cubicBezTo>
                  <a:pt x="1305136" y="4412648"/>
                  <a:pt x="1177025" y="4339712"/>
                  <a:pt x="1112968" y="4221190"/>
                </a:cubicBezTo>
                <a:cubicBezTo>
                  <a:pt x="1112968" y="4221190"/>
                  <a:pt x="1112968" y="4221190"/>
                  <a:pt x="51474" y="2393224"/>
                </a:cubicBezTo>
                <a:cubicBezTo>
                  <a:pt x="-17158" y="2279261"/>
                  <a:pt x="-17158" y="2133388"/>
                  <a:pt x="51474" y="2019425"/>
                </a:cubicBezTo>
                <a:cubicBezTo>
                  <a:pt x="51474" y="2019425"/>
                  <a:pt x="51474" y="2019425"/>
                  <a:pt x="1112968" y="191458"/>
                </a:cubicBezTo>
                <a:cubicBezTo>
                  <a:pt x="1177025" y="72936"/>
                  <a:pt x="1305136" y="0"/>
                  <a:pt x="143782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16" name="Google Shape;116;p3"/>
          <p:cNvPicPr preferRelativeResize="0"/>
          <p:nvPr/>
        </p:nvPicPr>
        <p:blipFill rotWithShape="1">
          <a:blip r:embed="rId4">
            <a:alphaModFix/>
          </a:blip>
          <a:srcRect l="1124" r="1776" b="2"/>
          <a:stretch/>
        </p:blipFill>
        <p:spPr>
          <a:xfrm>
            <a:off x="3165208" y="3687502"/>
            <a:ext cx="1017046" cy="890804"/>
          </a:xfrm>
          <a:custGeom>
            <a:avLst/>
            <a:gdLst/>
            <a:ahLst/>
            <a:cxnLst/>
            <a:rect l="l" t="t" r="r" b="b"/>
            <a:pathLst>
              <a:path w="2298408" h="2013116" extrusionOk="0">
                <a:moveTo>
                  <a:pt x="655742" y="0"/>
                </a:moveTo>
                <a:cubicBezTo>
                  <a:pt x="1644875" y="0"/>
                  <a:pt x="1644875" y="0"/>
                  <a:pt x="1644875" y="0"/>
                </a:cubicBezTo>
                <a:cubicBezTo>
                  <a:pt x="1694920" y="0"/>
                  <a:pt x="1759685" y="34910"/>
                  <a:pt x="1786179" y="78547"/>
                </a:cubicBezTo>
                <a:cubicBezTo>
                  <a:pt x="2280745" y="925103"/>
                  <a:pt x="2280745" y="925103"/>
                  <a:pt x="2280745" y="925103"/>
                </a:cubicBezTo>
                <a:cubicBezTo>
                  <a:pt x="2304296" y="971649"/>
                  <a:pt x="2304296" y="1041468"/>
                  <a:pt x="2280745" y="1088014"/>
                </a:cubicBezTo>
                <a:cubicBezTo>
                  <a:pt x="1786179" y="1934570"/>
                  <a:pt x="1786179" y="1934570"/>
                  <a:pt x="1786179" y="1934570"/>
                </a:cubicBezTo>
                <a:cubicBezTo>
                  <a:pt x="1759685" y="1978207"/>
                  <a:pt x="1694920" y="2013116"/>
                  <a:pt x="1644875" y="2013116"/>
                </a:cubicBezTo>
                <a:lnTo>
                  <a:pt x="655742" y="2013116"/>
                </a:lnTo>
                <a:cubicBezTo>
                  <a:pt x="602753" y="2013116"/>
                  <a:pt x="537989" y="1978207"/>
                  <a:pt x="514438" y="1934570"/>
                </a:cubicBezTo>
                <a:cubicBezTo>
                  <a:pt x="19872" y="1088014"/>
                  <a:pt x="19872" y="1088014"/>
                  <a:pt x="19872" y="1088014"/>
                </a:cubicBezTo>
                <a:cubicBezTo>
                  <a:pt x="-6623" y="1041468"/>
                  <a:pt x="-6623" y="971649"/>
                  <a:pt x="19872" y="925103"/>
                </a:cubicBezTo>
                <a:cubicBezTo>
                  <a:pt x="514438" y="78547"/>
                  <a:pt x="514438" y="78547"/>
                  <a:pt x="514438" y="78547"/>
                </a:cubicBezTo>
                <a:cubicBezTo>
                  <a:pt x="537989" y="34910"/>
                  <a:pt x="602753" y="0"/>
                  <a:pt x="655742" y="0"/>
                </a:cubicBezTo>
                <a:close/>
              </a:path>
            </a:pathLst>
          </a:custGeom>
          <a:noFill/>
          <a:ln>
            <a:noFill/>
          </a:ln>
        </p:spPr>
      </p:pic>
      <p:sp>
        <p:nvSpPr>
          <p:cNvPr id="117" name="Google Shape;117;p3"/>
          <p:cNvSpPr txBox="1"/>
          <p:nvPr/>
        </p:nvSpPr>
        <p:spPr>
          <a:xfrm>
            <a:off x="683860" y="578366"/>
            <a:ext cx="2101500" cy="8157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1400"/>
              <a:buFont typeface="Source Code Pro"/>
              <a:buNone/>
            </a:pPr>
            <a:r>
              <a:rPr lang="it-IT" sz="1400" b="1" i="0" u="none" strike="noStrike" cap="none">
                <a:solidFill>
                  <a:srgbClr val="FFFFFF"/>
                </a:solidFill>
                <a:latin typeface="Source Code Pro"/>
                <a:ea typeface="Source Code Pro"/>
                <a:cs typeface="Source Code Pro"/>
                <a:sym typeface="Source Code Pro"/>
              </a:rPr>
              <a:t>Enaama Asfari</a:t>
            </a:r>
            <a:endParaRPr sz="1400" b="1" i="0" u="none" strike="noStrike" cap="none">
              <a:solidFill>
                <a:srgbClr val="FFFFFF"/>
              </a:solidFill>
              <a:latin typeface="Source Code Pro"/>
              <a:ea typeface="Source Code Pro"/>
              <a:cs typeface="Source Code Pro"/>
              <a:sym typeface="Source Code Pro"/>
            </a:endParaRPr>
          </a:p>
          <a:p>
            <a:pPr marL="0" marR="0" lvl="0" indent="0" algn="just" rtl="0">
              <a:lnSpc>
                <a:spcPct val="100000"/>
              </a:lnSpc>
              <a:spcBef>
                <a:spcPts val="0"/>
              </a:spcBef>
              <a:spcAft>
                <a:spcPts val="0"/>
              </a:spcAft>
              <a:buClr>
                <a:srgbClr val="FFFFFF"/>
              </a:buClr>
              <a:buSzPts val="1100"/>
              <a:buFont typeface="Source Code Pro"/>
              <a:buNone/>
            </a:pPr>
            <a:r>
              <a:rPr lang="it-IT" sz="1100" b="1" i="0" u="none" strike="noStrike" cap="none">
                <a:solidFill>
                  <a:srgbClr val="FFFFFF"/>
                </a:solidFill>
                <a:latin typeface="Source Code Pro"/>
                <a:ea typeface="Source Code Pro"/>
                <a:cs typeface="Source Code Pro"/>
                <a:sym typeface="Source Code Pro"/>
              </a:rPr>
              <a:t>1970</a:t>
            </a:r>
            <a:endParaRPr sz="11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FFFFFF"/>
              </a:buClr>
              <a:buSzPts val="1100"/>
              <a:buFont typeface="Source Code Pro"/>
              <a:buNone/>
            </a:pPr>
            <a:r>
              <a:rPr lang="it-IT" sz="1100" b="1" i="0" u="none" strike="noStrike" cap="none">
                <a:solidFill>
                  <a:srgbClr val="FFFFFF"/>
                </a:solidFill>
                <a:latin typeface="Source Code Pro"/>
                <a:ea typeface="Source Code Pro"/>
                <a:cs typeface="Source Code Pro"/>
                <a:sym typeface="Source Code Pro"/>
              </a:rPr>
              <a:t>Presidente CORELSO</a:t>
            </a:r>
            <a:endParaRPr sz="11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FFFFFF"/>
              </a:buClr>
              <a:buSzPts val="1100"/>
              <a:buFont typeface="Source Code Pro"/>
              <a:buNone/>
            </a:pPr>
            <a:r>
              <a:rPr lang="it-IT" sz="1100" b="1" i="0" u="none" strike="noStrike" cap="none">
                <a:solidFill>
                  <a:srgbClr val="FFFFFF"/>
                </a:solidFill>
                <a:latin typeface="Source Code Pro"/>
                <a:ea typeface="Source Code Pro"/>
                <a:cs typeface="Source Code Pro"/>
                <a:sym typeface="Source Code Pro"/>
              </a:rPr>
              <a:t>Condannato a 30 anni</a:t>
            </a:r>
            <a:endParaRPr sz="1100" b="0" i="0" u="none" strike="noStrike" cap="none">
              <a:solidFill>
                <a:srgbClr val="000000"/>
              </a:solidFill>
              <a:latin typeface="Arial"/>
              <a:ea typeface="Arial"/>
              <a:cs typeface="Arial"/>
              <a:sym typeface="Arial"/>
            </a:endParaRPr>
          </a:p>
        </p:txBody>
      </p:sp>
      <p:pic>
        <p:nvPicPr>
          <p:cNvPr id="118" name="Google Shape;118;p3"/>
          <p:cNvPicPr preferRelativeResize="0"/>
          <p:nvPr/>
        </p:nvPicPr>
        <p:blipFill rotWithShape="1">
          <a:blip r:embed="rId5">
            <a:alphaModFix/>
          </a:blip>
          <a:srcRect l="10891" r="11132"/>
          <a:stretch/>
        </p:blipFill>
        <p:spPr>
          <a:xfrm>
            <a:off x="793600" y="1375250"/>
            <a:ext cx="2004893" cy="2025442"/>
          </a:xfrm>
          <a:prstGeom prst="rect">
            <a:avLst/>
          </a:prstGeom>
          <a:noFill/>
          <a:ln>
            <a:noFill/>
          </a:ln>
        </p:spPr>
      </p:pic>
      <p:sp>
        <p:nvSpPr>
          <p:cNvPr id="119" name="Google Shape;119;p3"/>
          <p:cNvSpPr txBox="1"/>
          <p:nvPr/>
        </p:nvSpPr>
        <p:spPr>
          <a:xfrm>
            <a:off x="4377934" y="3467835"/>
            <a:ext cx="4572000" cy="1662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Calibri"/>
              <a:buNone/>
            </a:pPr>
            <a:r>
              <a:rPr lang="it-IT" sz="1800" b="1" i="0" u="none" strike="noStrike" cap="none">
                <a:solidFill>
                  <a:srgbClr val="FFFFFF"/>
                </a:solidFill>
                <a:latin typeface="Calibri"/>
                <a:ea typeface="Calibri"/>
                <a:cs typeface="Calibri"/>
                <a:sym typeface="Calibri"/>
              </a:rPr>
              <a:t>Prigionieri nella propria terra</a:t>
            </a:r>
            <a:br>
              <a:rPr lang="it-IT" sz="1800" b="0" i="0" u="none" strike="noStrike" cap="none">
                <a:solidFill>
                  <a:srgbClr val="FFFFFF"/>
                </a:solidFill>
                <a:latin typeface="Calibri"/>
                <a:ea typeface="Calibri"/>
                <a:cs typeface="Calibri"/>
                <a:sym typeface="Calibri"/>
              </a:rPr>
            </a:br>
            <a:r>
              <a:rPr lang="it-IT" sz="1800" b="0" i="0" u="none" strike="noStrike" cap="none">
                <a:solidFill>
                  <a:srgbClr val="FFFFFF"/>
                </a:solidFill>
                <a:latin typeface="Calibri"/>
                <a:ea typeface="Calibri"/>
                <a:cs typeface="Calibri"/>
                <a:sym typeface="Calibri"/>
              </a:rPr>
              <a:t>Progetto di sostegno ai prigionieri politici saharawi</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600"/>
              <a:buFont typeface="Calibri"/>
              <a:buNone/>
            </a:pPr>
            <a:r>
              <a:rPr lang="it-IT" sz="1600" b="0" i="0" u="none" strike="noStrike" cap="none">
                <a:solidFill>
                  <a:srgbClr val="FFFFFF"/>
                </a:solidFill>
                <a:latin typeface="Calibri"/>
                <a:ea typeface="Calibri"/>
                <a:cs typeface="Calibri"/>
                <a:sym typeface="Calibri"/>
              </a:rPr>
              <a:t>7 novembre 2020</a:t>
            </a:r>
            <a:br>
              <a:rPr lang="it-IT" sz="1600" b="0" i="0" u="none" strike="noStrike" cap="none">
                <a:solidFill>
                  <a:srgbClr val="FFFFFF"/>
                </a:solidFill>
                <a:latin typeface="Calibri"/>
                <a:ea typeface="Calibri"/>
                <a:cs typeface="Calibri"/>
                <a:sym typeface="Calibri"/>
              </a:rPr>
            </a:br>
            <a:r>
              <a:rPr lang="it-IT" sz="1600" b="0" i="0" u="none" strike="noStrike" cap="none">
                <a:solidFill>
                  <a:srgbClr val="FFFFFF"/>
                </a:solidFill>
                <a:latin typeface="Calibri"/>
                <a:ea typeface="Calibri"/>
                <a:cs typeface="Calibri"/>
                <a:sym typeface="Calibri"/>
              </a:rPr>
              <a:t>Rete Saharawi</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600"/>
              <a:buFont typeface="Calibri"/>
              <a:buNone/>
            </a:pPr>
            <a:r>
              <a:rPr lang="it-IT" sz="1600" b="0" i="0" u="none" strike="noStrike" cap="none">
                <a:solidFill>
                  <a:srgbClr val="FFFFFF"/>
                </a:solidFill>
                <a:latin typeface="Calibri"/>
                <a:ea typeface="Calibri"/>
                <a:cs typeface="Calibri"/>
                <a:sym typeface="Calibri"/>
              </a:rPr>
              <a:t> Solidarietà italiana con il popolo saharawi ODV</a:t>
            </a:r>
            <a:endParaRPr sz="1800" b="0" i="0" u="none" strike="noStrike" cap="none">
              <a:solidFill>
                <a:schemeClr val="dk1"/>
              </a:solidFill>
              <a:latin typeface="Calibri"/>
              <a:ea typeface="Calibri"/>
              <a:cs typeface="Calibri"/>
              <a:sym typeface="Calibri"/>
            </a:endParaRPr>
          </a:p>
        </p:txBody>
      </p:sp>
      <p:sp>
        <p:nvSpPr>
          <p:cNvPr id="120" name="Google Shape;120;p3"/>
          <p:cNvSpPr txBox="1"/>
          <p:nvPr/>
        </p:nvSpPr>
        <p:spPr>
          <a:xfrm>
            <a:off x="3606586" y="578366"/>
            <a:ext cx="2490300" cy="815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400"/>
              <a:buFont typeface="Source Code Pro"/>
              <a:buNone/>
            </a:pPr>
            <a:r>
              <a:rPr lang="it-IT" sz="1400" b="1" i="0" u="none" strike="noStrike" cap="none">
                <a:solidFill>
                  <a:srgbClr val="FFFFFF"/>
                </a:solidFill>
                <a:latin typeface="Source Code Pro"/>
                <a:ea typeface="Source Code Pro"/>
                <a:cs typeface="Source Code Pro"/>
                <a:sym typeface="Source Code Pro"/>
              </a:rPr>
              <a:t>El Houssin Ezzaoui</a:t>
            </a:r>
            <a:endParaRPr sz="1400" b="1" i="0" u="none" strike="noStrike" cap="none">
              <a:solidFill>
                <a:srgbClr val="FFFFFF"/>
              </a:solidFill>
              <a:latin typeface="Source Code Pro"/>
              <a:ea typeface="Source Code Pro"/>
              <a:cs typeface="Source Code Pro"/>
              <a:sym typeface="Source Code Pro"/>
            </a:endParaRPr>
          </a:p>
          <a:p>
            <a:pPr marL="0" marR="0" lvl="0" indent="0" algn="l" rtl="0">
              <a:lnSpc>
                <a:spcPct val="100000"/>
              </a:lnSpc>
              <a:spcBef>
                <a:spcPts val="0"/>
              </a:spcBef>
              <a:spcAft>
                <a:spcPts val="0"/>
              </a:spcAft>
              <a:buClr>
                <a:srgbClr val="FFFFFF"/>
              </a:buClr>
              <a:buSzPts val="1100"/>
              <a:buFont typeface="Source Code Pro"/>
              <a:buNone/>
            </a:pPr>
            <a:r>
              <a:rPr lang="it-IT" sz="1100" b="1" i="0" u="none" strike="noStrike" cap="none">
                <a:solidFill>
                  <a:srgbClr val="FFFFFF"/>
                </a:solidFill>
                <a:latin typeface="Source Code Pro"/>
                <a:ea typeface="Source Code Pro"/>
                <a:cs typeface="Source Code Pro"/>
                <a:sym typeface="Source Code Pro"/>
              </a:rPr>
              <a:t>1975</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100"/>
              <a:buFont typeface="Source Code Pro"/>
              <a:buNone/>
            </a:pPr>
            <a:r>
              <a:rPr lang="it-IT" sz="1100" b="1" i="0" u="none" strike="noStrike" cap="none">
                <a:solidFill>
                  <a:srgbClr val="FFFFFF"/>
                </a:solidFill>
                <a:latin typeface="Source Code Pro"/>
                <a:ea typeface="Source Code Pro"/>
                <a:cs typeface="Source Code Pro"/>
                <a:sym typeface="Source Code Pro"/>
              </a:rPr>
              <a:t>Comitato Dialogo Gdeim Izik</a:t>
            </a:r>
            <a:endParaRPr sz="1100" b="1" i="0" u="none" strike="noStrike" cap="none">
              <a:solidFill>
                <a:srgbClr val="FFFFFF"/>
              </a:solidFill>
              <a:latin typeface="Source Code Pro"/>
              <a:ea typeface="Source Code Pro"/>
              <a:cs typeface="Source Code Pro"/>
              <a:sym typeface="Source Code Pro"/>
            </a:endParaRPr>
          </a:p>
          <a:p>
            <a:pPr marL="0" marR="0" lvl="0" indent="0" algn="l" rtl="0">
              <a:lnSpc>
                <a:spcPct val="100000"/>
              </a:lnSpc>
              <a:spcBef>
                <a:spcPts val="0"/>
              </a:spcBef>
              <a:spcAft>
                <a:spcPts val="0"/>
              </a:spcAft>
              <a:buClr>
                <a:srgbClr val="FFFFFF"/>
              </a:buClr>
              <a:buSzPts val="1100"/>
              <a:buFont typeface="Source Code Pro"/>
              <a:buNone/>
            </a:pPr>
            <a:r>
              <a:rPr lang="it-IT" sz="1100" b="1" i="0" u="none" strike="noStrike" cap="none">
                <a:solidFill>
                  <a:srgbClr val="FFFFFF"/>
                </a:solidFill>
                <a:latin typeface="Source Code Pro"/>
                <a:ea typeface="Source Code Pro"/>
                <a:cs typeface="Source Code Pro"/>
                <a:sym typeface="Source Code Pro"/>
              </a:rPr>
              <a:t>Condannato a 25 anni</a:t>
            </a:r>
            <a:endParaRPr sz="1100" b="0" i="0" u="none" strike="noStrike" cap="none">
              <a:solidFill>
                <a:srgbClr val="000000"/>
              </a:solidFill>
              <a:latin typeface="Arial"/>
              <a:ea typeface="Arial"/>
              <a:cs typeface="Arial"/>
              <a:sym typeface="Arial"/>
            </a:endParaRPr>
          </a:p>
        </p:txBody>
      </p:sp>
      <p:pic>
        <p:nvPicPr>
          <p:cNvPr id="121" name="Google Shape;121;p3"/>
          <p:cNvPicPr preferRelativeResize="0"/>
          <p:nvPr/>
        </p:nvPicPr>
        <p:blipFill rotWithShape="1">
          <a:blip r:embed="rId6">
            <a:alphaModFix/>
          </a:blip>
          <a:srcRect t="2451" r="7873" b="15688"/>
          <a:stretch/>
        </p:blipFill>
        <p:spPr>
          <a:xfrm>
            <a:off x="3700948" y="1394085"/>
            <a:ext cx="2004881" cy="2013340"/>
          </a:xfrm>
          <a:prstGeom prst="rect">
            <a:avLst/>
          </a:prstGeom>
          <a:noFill/>
          <a:ln>
            <a:noFill/>
          </a:ln>
        </p:spPr>
      </p:pic>
      <p:sp>
        <p:nvSpPr>
          <p:cNvPr id="122" name="Google Shape;122;p3"/>
          <p:cNvSpPr txBox="1"/>
          <p:nvPr/>
        </p:nvSpPr>
        <p:spPr>
          <a:xfrm>
            <a:off x="6459623" y="578366"/>
            <a:ext cx="2490300" cy="8157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1400"/>
              <a:buFont typeface="Source Code Pro"/>
              <a:buNone/>
            </a:pPr>
            <a:r>
              <a:rPr lang="it-IT" sz="1400" b="1" i="0" u="none" strike="noStrike" cap="none">
                <a:solidFill>
                  <a:srgbClr val="FFFFFF"/>
                </a:solidFill>
                <a:latin typeface="Source Code Pro"/>
                <a:ea typeface="Source Code Pro"/>
                <a:cs typeface="Source Code Pro"/>
                <a:sym typeface="Source Code Pro"/>
              </a:rPr>
              <a:t>Brahim Ismaili</a:t>
            </a:r>
            <a:endParaRPr sz="1400" b="1" i="0" u="none" strike="noStrike" cap="none">
              <a:solidFill>
                <a:srgbClr val="FFFFFF"/>
              </a:solidFill>
              <a:latin typeface="Source Code Pro"/>
              <a:ea typeface="Source Code Pro"/>
              <a:cs typeface="Source Code Pro"/>
              <a:sym typeface="Source Code Pro"/>
            </a:endParaRPr>
          </a:p>
          <a:p>
            <a:pPr marL="0" marR="0" lvl="0" indent="0" algn="just" rtl="0">
              <a:lnSpc>
                <a:spcPct val="100000"/>
              </a:lnSpc>
              <a:spcBef>
                <a:spcPts val="0"/>
              </a:spcBef>
              <a:spcAft>
                <a:spcPts val="0"/>
              </a:spcAft>
              <a:buClr>
                <a:srgbClr val="FFFFFF"/>
              </a:buClr>
              <a:buSzPts val="1100"/>
              <a:buFont typeface="Source Code Pro"/>
              <a:buNone/>
            </a:pPr>
            <a:r>
              <a:rPr lang="it-IT" sz="1100" b="1" i="0" u="none" strike="noStrike" cap="none">
                <a:solidFill>
                  <a:srgbClr val="FFFFFF"/>
                </a:solidFill>
                <a:latin typeface="Source Code Pro"/>
                <a:ea typeface="Source Code Pro"/>
                <a:cs typeface="Source Code Pro"/>
                <a:sym typeface="Source Code Pro"/>
              </a:rPr>
              <a:t>1970</a:t>
            </a:r>
            <a:endParaRPr sz="11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FFFFFF"/>
              </a:buClr>
              <a:buSzPts val="1100"/>
              <a:buFont typeface="Source Code Pro"/>
              <a:buNone/>
            </a:pPr>
            <a:r>
              <a:rPr lang="it-IT" sz="1100" b="1" i="0" u="none" strike="noStrike" cap="none">
                <a:solidFill>
                  <a:srgbClr val="FFFFFF"/>
                </a:solidFill>
                <a:latin typeface="Source Code Pro"/>
                <a:ea typeface="Source Code Pro"/>
                <a:cs typeface="Source Code Pro"/>
                <a:sym typeface="Source Code Pro"/>
              </a:rPr>
              <a:t>Presidente CSCMC</a:t>
            </a:r>
            <a:endParaRPr sz="11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FFFFFF"/>
              </a:buClr>
              <a:buSzPts val="1100"/>
              <a:buFont typeface="Source Code Pro"/>
              <a:buNone/>
            </a:pPr>
            <a:r>
              <a:rPr lang="it-IT" sz="1100" b="1" i="0" u="none" strike="noStrike" cap="none">
                <a:solidFill>
                  <a:srgbClr val="FFFFFF"/>
                </a:solidFill>
                <a:latin typeface="Source Code Pro"/>
                <a:ea typeface="Source Code Pro"/>
                <a:cs typeface="Source Code Pro"/>
                <a:sym typeface="Source Code Pro"/>
              </a:rPr>
              <a:t>Condannato all’ergastolo</a:t>
            </a:r>
            <a:endParaRPr sz="1100" b="0" i="0" u="none" strike="noStrike" cap="none">
              <a:solidFill>
                <a:srgbClr val="000000"/>
              </a:solidFill>
              <a:latin typeface="Arial"/>
              <a:ea typeface="Arial"/>
              <a:cs typeface="Arial"/>
              <a:sym typeface="Arial"/>
            </a:endParaRPr>
          </a:p>
        </p:txBody>
      </p:sp>
      <p:pic>
        <p:nvPicPr>
          <p:cNvPr id="123" name="Google Shape;123;p3"/>
          <p:cNvPicPr preferRelativeResize="0"/>
          <p:nvPr/>
        </p:nvPicPr>
        <p:blipFill rotWithShape="1">
          <a:blip r:embed="rId7">
            <a:alphaModFix/>
          </a:blip>
          <a:srcRect t="1171" b="18058"/>
          <a:stretch/>
        </p:blipFill>
        <p:spPr>
          <a:xfrm>
            <a:off x="6566136" y="1380249"/>
            <a:ext cx="1824589" cy="201334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p:nvPr/>
        </p:nvSpPr>
        <p:spPr>
          <a:xfrm>
            <a:off x="0" y="0"/>
            <a:ext cx="9144000" cy="51435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9" name="Google Shape;129;p4" descr="Immagine che contiene freccia&#10;&#10;Descrizione generata automaticamente"/>
          <p:cNvPicPr preferRelativeResize="0"/>
          <p:nvPr/>
        </p:nvPicPr>
        <p:blipFill rotWithShape="1">
          <a:blip r:embed="rId3">
            <a:alphaModFix/>
          </a:blip>
          <a:srcRect/>
          <a:stretch/>
        </p:blipFill>
        <p:spPr>
          <a:xfrm>
            <a:off x="20" y="10"/>
            <a:ext cx="9143980" cy="5143490"/>
          </a:xfrm>
          <a:prstGeom prst="rect">
            <a:avLst/>
          </a:prstGeom>
          <a:noFill/>
          <a:ln>
            <a:noFill/>
          </a:ln>
        </p:spPr>
      </p:pic>
      <p:sp>
        <p:nvSpPr>
          <p:cNvPr id="130" name="Google Shape;130;p4"/>
          <p:cNvSpPr/>
          <p:nvPr/>
        </p:nvSpPr>
        <p:spPr>
          <a:xfrm>
            <a:off x="474983" y="805331"/>
            <a:ext cx="6802379" cy="3804505"/>
          </a:xfrm>
          <a:custGeom>
            <a:avLst/>
            <a:gdLst/>
            <a:ahLst/>
            <a:cxnLst/>
            <a:rect l="l" t="t" r="r" b="b"/>
            <a:pathLst>
              <a:path w="5952405" h="4412648" extrusionOk="0">
                <a:moveTo>
                  <a:pt x="5087889" y="880798"/>
                </a:moveTo>
                <a:cubicBezTo>
                  <a:pt x="5087889" y="880798"/>
                  <a:pt x="5087889" y="880798"/>
                  <a:pt x="5602872" y="880798"/>
                </a:cubicBezTo>
                <a:cubicBezTo>
                  <a:pt x="5636241" y="880798"/>
                  <a:pt x="5666272" y="898528"/>
                  <a:pt x="5682956" y="927340"/>
                </a:cubicBezTo>
                <a:cubicBezTo>
                  <a:pt x="5682956" y="927340"/>
                  <a:pt x="5682956" y="927340"/>
                  <a:pt x="5939892" y="1371716"/>
                </a:cubicBezTo>
                <a:cubicBezTo>
                  <a:pt x="5956576" y="1399421"/>
                  <a:pt x="5956576" y="1434882"/>
                  <a:pt x="5939892" y="1462586"/>
                </a:cubicBezTo>
                <a:cubicBezTo>
                  <a:pt x="5939892" y="1462586"/>
                  <a:pt x="5939892" y="1462586"/>
                  <a:pt x="5682956" y="1906962"/>
                </a:cubicBezTo>
                <a:cubicBezTo>
                  <a:pt x="5666272" y="1935775"/>
                  <a:pt x="5636241" y="1953505"/>
                  <a:pt x="5602872" y="1953505"/>
                </a:cubicBezTo>
                <a:cubicBezTo>
                  <a:pt x="5602872" y="1953505"/>
                  <a:pt x="5602872" y="1953505"/>
                  <a:pt x="5087889" y="1953505"/>
                </a:cubicBezTo>
                <a:cubicBezTo>
                  <a:pt x="5055632" y="1953505"/>
                  <a:pt x="5024489" y="1935775"/>
                  <a:pt x="5008916" y="1906962"/>
                </a:cubicBezTo>
                <a:cubicBezTo>
                  <a:pt x="5008916" y="1906962"/>
                  <a:pt x="5008916" y="1906962"/>
                  <a:pt x="4750868" y="1462586"/>
                </a:cubicBezTo>
                <a:cubicBezTo>
                  <a:pt x="4734184" y="1434882"/>
                  <a:pt x="4734184" y="1399421"/>
                  <a:pt x="4750868" y="1371716"/>
                </a:cubicBezTo>
                <a:cubicBezTo>
                  <a:pt x="4750868" y="1371716"/>
                  <a:pt x="4750868" y="1371716"/>
                  <a:pt x="5008916" y="927340"/>
                </a:cubicBezTo>
                <a:cubicBezTo>
                  <a:pt x="5024489" y="898528"/>
                  <a:pt x="5055632" y="880798"/>
                  <a:pt x="5087889" y="880798"/>
                </a:cubicBezTo>
                <a:close/>
                <a:moveTo>
                  <a:pt x="1437823" y="0"/>
                </a:moveTo>
                <a:cubicBezTo>
                  <a:pt x="1437823" y="0"/>
                  <a:pt x="1437823" y="0"/>
                  <a:pt x="3556238" y="0"/>
                </a:cubicBezTo>
                <a:cubicBezTo>
                  <a:pt x="3693500" y="0"/>
                  <a:pt x="3817038" y="72936"/>
                  <a:pt x="3885668" y="191458"/>
                </a:cubicBezTo>
                <a:cubicBezTo>
                  <a:pt x="3885668" y="191458"/>
                  <a:pt x="3885668" y="191458"/>
                  <a:pt x="4942588" y="2019425"/>
                </a:cubicBezTo>
                <a:cubicBezTo>
                  <a:pt x="5011220" y="2133388"/>
                  <a:pt x="5011220" y="2279261"/>
                  <a:pt x="4942588" y="2393224"/>
                </a:cubicBezTo>
                <a:cubicBezTo>
                  <a:pt x="4942588" y="2393224"/>
                  <a:pt x="4942588" y="2393224"/>
                  <a:pt x="4550147" y="3071961"/>
                </a:cubicBezTo>
                <a:lnTo>
                  <a:pt x="4549818" y="3072530"/>
                </a:lnTo>
                <a:lnTo>
                  <a:pt x="4539741" y="3072530"/>
                </a:lnTo>
                <a:cubicBezTo>
                  <a:pt x="4403802" y="3072530"/>
                  <a:pt x="4131924" y="3072530"/>
                  <a:pt x="3588169" y="3072530"/>
                </a:cubicBezTo>
                <a:cubicBezTo>
                  <a:pt x="3529910" y="3072530"/>
                  <a:pt x="3458704" y="3110912"/>
                  <a:pt x="3432811" y="3158889"/>
                </a:cubicBezTo>
                <a:cubicBezTo>
                  <a:pt x="3432811" y="3158889"/>
                  <a:pt x="3432811" y="3158889"/>
                  <a:pt x="2889055" y="4089642"/>
                </a:cubicBezTo>
                <a:cubicBezTo>
                  <a:pt x="2859925" y="4140817"/>
                  <a:pt x="2859925" y="4217580"/>
                  <a:pt x="2889055" y="4268756"/>
                </a:cubicBezTo>
                <a:cubicBezTo>
                  <a:pt x="2889055" y="4268756"/>
                  <a:pt x="2889055" y="4268756"/>
                  <a:pt x="2957025" y="4385100"/>
                </a:cubicBezTo>
                <a:lnTo>
                  <a:pt x="2973119" y="4412648"/>
                </a:lnTo>
                <a:lnTo>
                  <a:pt x="2913734" y="4412648"/>
                </a:lnTo>
                <a:cubicBezTo>
                  <a:pt x="2599952" y="4412648"/>
                  <a:pt x="2132928" y="4412648"/>
                  <a:pt x="1437823" y="4412648"/>
                </a:cubicBezTo>
                <a:cubicBezTo>
                  <a:pt x="1305136" y="4412648"/>
                  <a:pt x="1177025" y="4339712"/>
                  <a:pt x="1112968" y="4221190"/>
                </a:cubicBezTo>
                <a:cubicBezTo>
                  <a:pt x="1112968" y="4221190"/>
                  <a:pt x="1112968" y="4221190"/>
                  <a:pt x="51474" y="2393224"/>
                </a:cubicBezTo>
                <a:cubicBezTo>
                  <a:pt x="-17158" y="2279261"/>
                  <a:pt x="-17158" y="2133388"/>
                  <a:pt x="51474" y="2019425"/>
                </a:cubicBezTo>
                <a:cubicBezTo>
                  <a:pt x="51474" y="2019425"/>
                  <a:pt x="51474" y="2019425"/>
                  <a:pt x="1112968" y="191458"/>
                </a:cubicBezTo>
                <a:cubicBezTo>
                  <a:pt x="1177025" y="72936"/>
                  <a:pt x="1305136" y="0"/>
                  <a:pt x="143782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31" name="Google Shape;131;p4"/>
          <p:cNvPicPr preferRelativeResize="0"/>
          <p:nvPr/>
        </p:nvPicPr>
        <p:blipFill rotWithShape="1">
          <a:blip r:embed="rId4">
            <a:alphaModFix/>
          </a:blip>
          <a:srcRect l="1124" r="1776" b="2"/>
          <a:stretch/>
        </p:blipFill>
        <p:spPr>
          <a:xfrm>
            <a:off x="3192546" y="3717999"/>
            <a:ext cx="1005554" cy="880738"/>
          </a:xfrm>
          <a:custGeom>
            <a:avLst/>
            <a:gdLst/>
            <a:ahLst/>
            <a:cxnLst/>
            <a:rect l="l" t="t" r="r" b="b"/>
            <a:pathLst>
              <a:path w="2298408" h="2013116" extrusionOk="0">
                <a:moveTo>
                  <a:pt x="655742" y="0"/>
                </a:moveTo>
                <a:cubicBezTo>
                  <a:pt x="1644875" y="0"/>
                  <a:pt x="1644875" y="0"/>
                  <a:pt x="1644875" y="0"/>
                </a:cubicBezTo>
                <a:cubicBezTo>
                  <a:pt x="1694920" y="0"/>
                  <a:pt x="1759685" y="34910"/>
                  <a:pt x="1786179" y="78547"/>
                </a:cubicBezTo>
                <a:cubicBezTo>
                  <a:pt x="2280745" y="925103"/>
                  <a:pt x="2280745" y="925103"/>
                  <a:pt x="2280745" y="925103"/>
                </a:cubicBezTo>
                <a:cubicBezTo>
                  <a:pt x="2304296" y="971649"/>
                  <a:pt x="2304296" y="1041468"/>
                  <a:pt x="2280745" y="1088014"/>
                </a:cubicBezTo>
                <a:cubicBezTo>
                  <a:pt x="1786179" y="1934570"/>
                  <a:pt x="1786179" y="1934570"/>
                  <a:pt x="1786179" y="1934570"/>
                </a:cubicBezTo>
                <a:cubicBezTo>
                  <a:pt x="1759685" y="1978207"/>
                  <a:pt x="1694920" y="2013116"/>
                  <a:pt x="1644875" y="2013116"/>
                </a:cubicBezTo>
                <a:lnTo>
                  <a:pt x="655742" y="2013116"/>
                </a:lnTo>
                <a:cubicBezTo>
                  <a:pt x="602753" y="2013116"/>
                  <a:pt x="537989" y="1978207"/>
                  <a:pt x="514438" y="1934570"/>
                </a:cubicBezTo>
                <a:cubicBezTo>
                  <a:pt x="19872" y="1088014"/>
                  <a:pt x="19872" y="1088014"/>
                  <a:pt x="19872" y="1088014"/>
                </a:cubicBezTo>
                <a:cubicBezTo>
                  <a:pt x="-6623" y="1041468"/>
                  <a:pt x="-6623" y="971649"/>
                  <a:pt x="19872" y="925103"/>
                </a:cubicBezTo>
                <a:cubicBezTo>
                  <a:pt x="514438" y="78547"/>
                  <a:pt x="514438" y="78547"/>
                  <a:pt x="514438" y="78547"/>
                </a:cubicBezTo>
                <a:cubicBezTo>
                  <a:pt x="537989" y="34910"/>
                  <a:pt x="602753" y="0"/>
                  <a:pt x="655742" y="0"/>
                </a:cubicBezTo>
                <a:close/>
              </a:path>
            </a:pathLst>
          </a:custGeom>
          <a:noFill/>
          <a:ln>
            <a:noFill/>
          </a:ln>
        </p:spPr>
      </p:pic>
      <p:sp>
        <p:nvSpPr>
          <p:cNvPr id="132" name="Google Shape;132;p4"/>
          <p:cNvSpPr txBox="1"/>
          <p:nvPr/>
        </p:nvSpPr>
        <p:spPr>
          <a:xfrm>
            <a:off x="757275" y="490600"/>
            <a:ext cx="2537700" cy="8157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1400"/>
              <a:buFont typeface="Source Code Pro"/>
              <a:buNone/>
            </a:pPr>
            <a:r>
              <a:rPr lang="it-IT" sz="1400" b="1" i="0" u="none" strike="noStrike" cap="none">
                <a:solidFill>
                  <a:srgbClr val="FFFFFF"/>
                </a:solidFill>
                <a:latin typeface="Source Code Pro"/>
                <a:ea typeface="Source Code Pro"/>
                <a:cs typeface="Source Code Pro"/>
                <a:sym typeface="Source Code Pro"/>
              </a:rPr>
              <a:t>Abdallahi Lakfawni</a:t>
            </a:r>
            <a:endParaRPr sz="1400" b="1" i="0" u="none" strike="noStrike" cap="none">
              <a:solidFill>
                <a:srgbClr val="FFFFFF"/>
              </a:solidFill>
              <a:latin typeface="Source Code Pro"/>
              <a:ea typeface="Source Code Pro"/>
              <a:cs typeface="Source Code Pro"/>
              <a:sym typeface="Source Code Pro"/>
            </a:endParaRPr>
          </a:p>
          <a:p>
            <a:pPr marL="0" marR="0" lvl="0" indent="0" algn="just" rtl="0">
              <a:lnSpc>
                <a:spcPct val="100000"/>
              </a:lnSpc>
              <a:spcBef>
                <a:spcPts val="0"/>
              </a:spcBef>
              <a:spcAft>
                <a:spcPts val="0"/>
              </a:spcAft>
              <a:buClr>
                <a:srgbClr val="FFFFFF"/>
              </a:buClr>
              <a:buSzPts val="1100"/>
              <a:buFont typeface="Source Code Pro"/>
              <a:buNone/>
            </a:pPr>
            <a:r>
              <a:rPr lang="it-IT" sz="1100" b="1" i="0" u="none" strike="noStrike" cap="none">
                <a:solidFill>
                  <a:srgbClr val="FFFFFF"/>
                </a:solidFill>
                <a:latin typeface="Source Code Pro"/>
                <a:ea typeface="Source Code Pro"/>
                <a:cs typeface="Source Code Pro"/>
                <a:sym typeface="Source Code Pro"/>
              </a:rPr>
              <a:t>1974</a:t>
            </a:r>
            <a:endParaRPr sz="11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FFFFFF"/>
              </a:buClr>
              <a:buSzPts val="1100"/>
              <a:buFont typeface="Source Code Pro"/>
              <a:buNone/>
            </a:pPr>
            <a:r>
              <a:rPr lang="it-IT" sz="1100" b="1" i="0" u="none" strike="noStrike" cap="none">
                <a:solidFill>
                  <a:srgbClr val="FFFFFF"/>
                </a:solidFill>
                <a:latin typeface="Source Code Pro"/>
                <a:ea typeface="Source Code Pro"/>
                <a:cs typeface="Source Code Pro"/>
                <a:sym typeface="Source Code Pro"/>
              </a:rPr>
              <a:t>Giornalista Equipe Media</a:t>
            </a:r>
            <a:endParaRPr sz="11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FFFFFF"/>
              </a:buClr>
              <a:buSzPts val="1100"/>
              <a:buFont typeface="Source Code Pro"/>
              <a:buNone/>
            </a:pPr>
            <a:r>
              <a:rPr lang="it-IT" sz="1100" b="1" i="0" u="none" strike="noStrike" cap="none">
                <a:solidFill>
                  <a:srgbClr val="FFFFFF"/>
                </a:solidFill>
                <a:latin typeface="Source Code Pro"/>
                <a:ea typeface="Source Code Pro"/>
                <a:cs typeface="Source Code Pro"/>
                <a:sym typeface="Source Code Pro"/>
              </a:rPr>
              <a:t>Condannato all’ergastolo</a:t>
            </a:r>
            <a:endParaRPr sz="1100" b="0" i="0" u="none" strike="noStrike" cap="none">
              <a:solidFill>
                <a:srgbClr val="000000"/>
              </a:solidFill>
              <a:latin typeface="Arial"/>
              <a:ea typeface="Arial"/>
              <a:cs typeface="Arial"/>
              <a:sym typeface="Arial"/>
            </a:endParaRPr>
          </a:p>
        </p:txBody>
      </p:sp>
      <p:pic>
        <p:nvPicPr>
          <p:cNvPr id="133" name="Google Shape;133;p4"/>
          <p:cNvPicPr preferRelativeResize="0"/>
          <p:nvPr/>
        </p:nvPicPr>
        <p:blipFill rotWithShape="1">
          <a:blip r:embed="rId5">
            <a:alphaModFix/>
          </a:blip>
          <a:srcRect l="-709" t="11022" r="2405" b="11022"/>
          <a:stretch/>
        </p:blipFill>
        <p:spPr>
          <a:xfrm>
            <a:off x="871575" y="1334447"/>
            <a:ext cx="1838825" cy="2073974"/>
          </a:xfrm>
          <a:prstGeom prst="rect">
            <a:avLst/>
          </a:prstGeom>
          <a:noFill/>
          <a:ln>
            <a:noFill/>
          </a:ln>
        </p:spPr>
      </p:pic>
      <p:sp>
        <p:nvSpPr>
          <p:cNvPr id="134" name="Google Shape;134;p4"/>
          <p:cNvSpPr txBox="1"/>
          <p:nvPr/>
        </p:nvSpPr>
        <p:spPr>
          <a:xfrm>
            <a:off x="3468819" y="490600"/>
            <a:ext cx="2411700" cy="815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400"/>
              <a:buFont typeface="Source Code Pro"/>
              <a:buNone/>
            </a:pPr>
            <a:r>
              <a:rPr lang="it-IT" sz="1400" b="1" i="0" u="none" strike="noStrike" cap="none">
                <a:solidFill>
                  <a:srgbClr val="FFFFFF"/>
                </a:solidFill>
                <a:latin typeface="Source Code Pro"/>
                <a:ea typeface="Source Code Pro"/>
                <a:cs typeface="Source Code Pro"/>
                <a:sym typeface="Source Code Pro"/>
              </a:rPr>
              <a:t>Sidhmed Lemjeyid</a:t>
            </a:r>
            <a:endParaRPr sz="1400" b="1" i="0" u="none" strike="noStrike" cap="none">
              <a:solidFill>
                <a:srgbClr val="FFFFFF"/>
              </a:solidFill>
              <a:latin typeface="Source Code Pro"/>
              <a:ea typeface="Source Code Pro"/>
              <a:cs typeface="Source Code Pro"/>
              <a:sym typeface="Source Code Pro"/>
            </a:endParaRPr>
          </a:p>
          <a:p>
            <a:pPr marL="0" marR="0" lvl="0" indent="0" algn="l" rtl="0">
              <a:lnSpc>
                <a:spcPct val="100000"/>
              </a:lnSpc>
              <a:spcBef>
                <a:spcPts val="0"/>
              </a:spcBef>
              <a:spcAft>
                <a:spcPts val="0"/>
              </a:spcAft>
              <a:buClr>
                <a:srgbClr val="FFFFFF"/>
              </a:buClr>
              <a:buSzPts val="1100"/>
              <a:buFont typeface="Source Code Pro"/>
              <a:buNone/>
            </a:pPr>
            <a:r>
              <a:rPr lang="it-IT" sz="1100" b="1" i="0" u="none" strike="noStrike" cap="none">
                <a:solidFill>
                  <a:srgbClr val="FFFFFF"/>
                </a:solidFill>
                <a:latin typeface="Source Code Pro"/>
                <a:ea typeface="Source Code Pro"/>
                <a:cs typeface="Source Code Pro"/>
                <a:sym typeface="Source Code Pro"/>
              </a:rPr>
              <a:t>1959</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100"/>
              <a:buFont typeface="Source Code Pro"/>
              <a:buNone/>
            </a:pPr>
            <a:r>
              <a:rPr lang="it-IT" sz="1100" b="1" i="0" u="none" strike="noStrike" cap="none">
                <a:solidFill>
                  <a:srgbClr val="FFFFFF"/>
                </a:solidFill>
                <a:latin typeface="Source Code Pro"/>
                <a:ea typeface="Source Code Pro"/>
                <a:cs typeface="Source Code Pro"/>
                <a:sym typeface="Source Code Pro"/>
              </a:rPr>
              <a:t>Presidente di CSPRON</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100"/>
              <a:buFont typeface="Source Code Pro"/>
              <a:buNone/>
            </a:pPr>
            <a:r>
              <a:rPr lang="it-IT" sz="1100" b="1" i="0" u="none" strike="noStrike" cap="none">
                <a:solidFill>
                  <a:srgbClr val="FFFFFF"/>
                </a:solidFill>
                <a:latin typeface="Source Code Pro"/>
                <a:ea typeface="Source Code Pro"/>
                <a:cs typeface="Source Code Pro"/>
                <a:sym typeface="Source Code Pro"/>
              </a:rPr>
              <a:t>Condannato a</a:t>
            </a:r>
            <a:r>
              <a:rPr lang="it-IT" sz="1100" b="1">
                <a:solidFill>
                  <a:srgbClr val="FFFFFF"/>
                </a:solidFill>
                <a:latin typeface="Source Code Pro"/>
                <a:ea typeface="Source Code Pro"/>
                <a:cs typeface="Source Code Pro"/>
                <a:sym typeface="Source Code Pro"/>
              </a:rPr>
              <a:t>ll</a:t>
            </a:r>
            <a:r>
              <a:rPr lang="it-IT" sz="1100" b="1" i="0" u="none" strike="noStrike" cap="none">
                <a:solidFill>
                  <a:srgbClr val="FFFFFF"/>
                </a:solidFill>
                <a:latin typeface="Source Code Pro"/>
                <a:ea typeface="Source Code Pro"/>
                <a:cs typeface="Source Code Pro"/>
                <a:sym typeface="Source Code Pro"/>
              </a:rPr>
              <a:t>’ergastolo</a:t>
            </a:r>
            <a:endParaRPr sz="1100" b="0" i="0" u="none" strike="noStrike" cap="none">
              <a:solidFill>
                <a:schemeClr val="dk1"/>
              </a:solidFill>
              <a:latin typeface="Calibri"/>
              <a:ea typeface="Calibri"/>
              <a:cs typeface="Calibri"/>
              <a:sym typeface="Calibri"/>
            </a:endParaRPr>
          </a:p>
        </p:txBody>
      </p:sp>
      <p:pic>
        <p:nvPicPr>
          <p:cNvPr id="135" name="Google Shape;135;p4"/>
          <p:cNvPicPr preferRelativeResize="0"/>
          <p:nvPr/>
        </p:nvPicPr>
        <p:blipFill rotWithShape="1">
          <a:blip r:embed="rId6">
            <a:alphaModFix/>
          </a:blip>
          <a:srcRect l="8532" r="8541"/>
          <a:stretch/>
        </p:blipFill>
        <p:spPr>
          <a:xfrm>
            <a:off x="3596562" y="1306400"/>
            <a:ext cx="1838825" cy="2115575"/>
          </a:xfrm>
          <a:prstGeom prst="rect">
            <a:avLst/>
          </a:prstGeom>
          <a:noFill/>
          <a:ln>
            <a:noFill/>
          </a:ln>
        </p:spPr>
      </p:pic>
      <p:pic>
        <p:nvPicPr>
          <p:cNvPr id="136" name="Google Shape;136;p4"/>
          <p:cNvPicPr preferRelativeResize="0"/>
          <p:nvPr/>
        </p:nvPicPr>
        <p:blipFill rotWithShape="1">
          <a:blip r:embed="rId7">
            <a:alphaModFix/>
          </a:blip>
          <a:srcRect l="-1" t="3588" r="1322" b="9757"/>
          <a:stretch/>
        </p:blipFill>
        <p:spPr>
          <a:xfrm>
            <a:off x="6321562" y="1327189"/>
            <a:ext cx="1944538" cy="2073973"/>
          </a:xfrm>
          <a:prstGeom prst="rect">
            <a:avLst/>
          </a:prstGeom>
          <a:noFill/>
          <a:ln>
            <a:noFill/>
          </a:ln>
        </p:spPr>
      </p:pic>
      <p:sp>
        <p:nvSpPr>
          <p:cNvPr id="137" name="Google Shape;137;p4"/>
          <p:cNvSpPr txBox="1"/>
          <p:nvPr/>
        </p:nvSpPr>
        <p:spPr>
          <a:xfrm>
            <a:off x="4385050" y="3470519"/>
            <a:ext cx="4572000" cy="166199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Calibri"/>
              <a:buNone/>
            </a:pPr>
            <a:r>
              <a:rPr lang="it-IT" sz="1800" b="1" i="0" u="none" strike="noStrike" cap="none">
                <a:solidFill>
                  <a:srgbClr val="FFFFFF"/>
                </a:solidFill>
                <a:latin typeface="Calibri"/>
                <a:ea typeface="Calibri"/>
                <a:cs typeface="Calibri"/>
                <a:sym typeface="Calibri"/>
              </a:rPr>
              <a:t>Prigionieri nella propria terra</a:t>
            </a:r>
            <a:br>
              <a:rPr lang="it-IT" sz="1800" b="0" i="0" u="none" strike="noStrike" cap="none">
                <a:solidFill>
                  <a:srgbClr val="FFFFFF"/>
                </a:solidFill>
                <a:latin typeface="Calibri"/>
                <a:ea typeface="Calibri"/>
                <a:cs typeface="Calibri"/>
                <a:sym typeface="Calibri"/>
              </a:rPr>
            </a:br>
            <a:r>
              <a:rPr lang="it-IT" sz="1800" b="0" i="0" u="none" strike="noStrike" cap="none">
                <a:solidFill>
                  <a:srgbClr val="FFFFFF"/>
                </a:solidFill>
                <a:latin typeface="Calibri"/>
                <a:ea typeface="Calibri"/>
                <a:cs typeface="Calibri"/>
                <a:sym typeface="Calibri"/>
              </a:rPr>
              <a:t>Progetto di sostegno ai prigionieri politici saharawi</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600"/>
              <a:buFont typeface="Calibri"/>
              <a:buNone/>
            </a:pPr>
            <a:r>
              <a:rPr lang="it-IT" sz="1600" b="0" i="0" u="none" strike="noStrike" cap="none">
                <a:solidFill>
                  <a:srgbClr val="FFFFFF"/>
                </a:solidFill>
                <a:latin typeface="Calibri"/>
                <a:ea typeface="Calibri"/>
                <a:cs typeface="Calibri"/>
                <a:sym typeface="Calibri"/>
              </a:rPr>
              <a:t>7 novembre 2020</a:t>
            </a:r>
            <a:br>
              <a:rPr lang="it-IT" sz="1600" b="0" i="0" u="none" strike="noStrike" cap="none">
                <a:solidFill>
                  <a:srgbClr val="FFFFFF"/>
                </a:solidFill>
                <a:latin typeface="Calibri"/>
                <a:ea typeface="Calibri"/>
                <a:cs typeface="Calibri"/>
                <a:sym typeface="Calibri"/>
              </a:rPr>
            </a:br>
            <a:r>
              <a:rPr lang="it-IT" sz="1600" b="0" i="0" u="none" strike="noStrike" cap="none">
                <a:solidFill>
                  <a:srgbClr val="FFFFFF"/>
                </a:solidFill>
                <a:latin typeface="Calibri"/>
                <a:ea typeface="Calibri"/>
                <a:cs typeface="Calibri"/>
                <a:sym typeface="Calibri"/>
              </a:rPr>
              <a:t>Rete Saharawi</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600"/>
              <a:buFont typeface="Calibri"/>
              <a:buNone/>
            </a:pPr>
            <a:r>
              <a:rPr lang="it-IT" sz="1600" b="0" i="0" u="none" strike="noStrike" cap="none">
                <a:solidFill>
                  <a:srgbClr val="FFFFFF"/>
                </a:solidFill>
                <a:latin typeface="Calibri"/>
                <a:ea typeface="Calibri"/>
                <a:cs typeface="Calibri"/>
                <a:sym typeface="Calibri"/>
              </a:rPr>
              <a:t> Solidarietà italiana con il popolo saharawi ODV</a:t>
            </a:r>
            <a:endParaRPr sz="1800" b="0" i="0" u="none" strike="noStrike" cap="none">
              <a:solidFill>
                <a:schemeClr val="dk1"/>
              </a:solidFill>
              <a:latin typeface="Calibri"/>
              <a:ea typeface="Calibri"/>
              <a:cs typeface="Calibri"/>
              <a:sym typeface="Calibri"/>
            </a:endParaRPr>
          </a:p>
        </p:txBody>
      </p:sp>
      <p:sp>
        <p:nvSpPr>
          <p:cNvPr id="138" name="Google Shape;138;p4"/>
          <p:cNvSpPr txBox="1"/>
          <p:nvPr/>
        </p:nvSpPr>
        <p:spPr>
          <a:xfrm>
            <a:off x="6219025" y="309400"/>
            <a:ext cx="2845800" cy="996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1400"/>
              <a:buFont typeface="Source Code Pro"/>
              <a:buNone/>
            </a:pPr>
            <a:r>
              <a:rPr lang="it-IT" sz="1400" b="1" i="0" u="none" strike="noStrike" cap="none">
                <a:solidFill>
                  <a:srgbClr val="FFFFFF"/>
                </a:solidFill>
                <a:latin typeface="Source Code Pro"/>
                <a:ea typeface="Source Code Pro"/>
                <a:cs typeface="Source Code Pro"/>
                <a:sym typeface="Source Code Pro"/>
              </a:rPr>
              <a:t>Ahmed Sbaai</a:t>
            </a:r>
            <a:endParaRPr sz="1400" b="1" i="0" u="none" strike="noStrike" cap="none">
              <a:solidFill>
                <a:srgbClr val="FFFFFF"/>
              </a:solidFill>
              <a:latin typeface="Source Code Pro"/>
              <a:ea typeface="Source Code Pro"/>
              <a:cs typeface="Source Code Pro"/>
              <a:sym typeface="Source Code Pro"/>
            </a:endParaRPr>
          </a:p>
          <a:p>
            <a:pPr marL="0" marR="0" lvl="0" indent="0" algn="just" rtl="0">
              <a:lnSpc>
                <a:spcPct val="100000"/>
              </a:lnSpc>
              <a:spcBef>
                <a:spcPts val="0"/>
              </a:spcBef>
              <a:spcAft>
                <a:spcPts val="0"/>
              </a:spcAft>
              <a:buClr>
                <a:srgbClr val="FFFFFF"/>
              </a:buClr>
              <a:buSzPts val="1100"/>
              <a:buFont typeface="Source Code Pro"/>
              <a:buNone/>
            </a:pPr>
            <a:r>
              <a:rPr lang="it-IT" sz="1100" b="1" i="0" u="none" strike="noStrike" cap="none">
                <a:solidFill>
                  <a:srgbClr val="FFFFFF"/>
                </a:solidFill>
                <a:latin typeface="Source Code Pro"/>
                <a:ea typeface="Source Code Pro"/>
                <a:cs typeface="Source Code Pro"/>
                <a:sym typeface="Source Code Pro"/>
              </a:rPr>
              <a:t>1978</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100"/>
              <a:buFont typeface="Source Code Pro"/>
              <a:buNone/>
            </a:pPr>
            <a:r>
              <a:rPr lang="it-IT" sz="1100" b="1" i="0" u="none" strike="noStrike" cap="none">
                <a:solidFill>
                  <a:srgbClr val="FFFFFF"/>
                </a:solidFill>
                <a:latin typeface="Source Code Pro"/>
                <a:ea typeface="Source Code Pro"/>
                <a:cs typeface="Source Code Pro"/>
                <a:sym typeface="Source Code Pro"/>
              </a:rPr>
              <a:t>Lega Saharawi protezione dei prigionieri politici</a:t>
            </a:r>
            <a:endParaRPr sz="11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FFFFFF"/>
              </a:buClr>
              <a:buSzPts val="1100"/>
              <a:buFont typeface="Source Code Pro"/>
              <a:buNone/>
            </a:pPr>
            <a:r>
              <a:rPr lang="it-IT" sz="1100" b="1" i="0" u="none" strike="noStrike" cap="none">
                <a:solidFill>
                  <a:srgbClr val="FFFFFF"/>
                </a:solidFill>
                <a:latin typeface="Source Code Pro"/>
                <a:ea typeface="Source Code Pro"/>
                <a:cs typeface="Source Code Pro"/>
                <a:sym typeface="Source Code Pro"/>
              </a:rPr>
              <a:t>Condannato all’ergastolo</a:t>
            </a:r>
            <a:endParaRPr sz="11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5"/>
          <p:cNvSpPr/>
          <p:nvPr/>
        </p:nvSpPr>
        <p:spPr>
          <a:xfrm>
            <a:off x="0" y="0"/>
            <a:ext cx="9144000" cy="51435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4" name="Google Shape;144;p5" descr="Immagine che contiene freccia&#10;&#10;Descrizione generata automaticamente"/>
          <p:cNvPicPr preferRelativeResize="0"/>
          <p:nvPr/>
        </p:nvPicPr>
        <p:blipFill rotWithShape="1">
          <a:blip r:embed="rId3">
            <a:alphaModFix/>
          </a:blip>
          <a:srcRect/>
          <a:stretch/>
        </p:blipFill>
        <p:spPr>
          <a:xfrm>
            <a:off x="20" y="10"/>
            <a:ext cx="9143980" cy="5143490"/>
          </a:xfrm>
          <a:prstGeom prst="rect">
            <a:avLst/>
          </a:prstGeom>
          <a:noFill/>
          <a:ln>
            <a:noFill/>
          </a:ln>
        </p:spPr>
      </p:pic>
      <p:sp>
        <p:nvSpPr>
          <p:cNvPr id="145" name="Google Shape;145;p5"/>
          <p:cNvSpPr/>
          <p:nvPr/>
        </p:nvSpPr>
        <p:spPr>
          <a:xfrm>
            <a:off x="474984" y="805331"/>
            <a:ext cx="6852828" cy="3783813"/>
          </a:xfrm>
          <a:custGeom>
            <a:avLst/>
            <a:gdLst/>
            <a:ahLst/>
            <a:cxnLst/>
            <a:rect l="l" t="t" r="r" b="b"/>
            <a:pathLst>
              <a:path w="5952405" h="4412648" extrusionOk="0">
                <a:moveTo>
                  <a:pt x="5087889" y="880798"/>
                </a:moveTo>
                <a:cubicBezTo>
                  <a:pt x="5087889" y="880798"/>
                  <a:pt x="5087889" y="880798"/>
                  <a:pt x="5602872" y="880798"/>
                </a:cubicBezTo>
                <a:cubicBezTo>
                  <a:pt x="5636241" y="880798"/>
                  <a:pt x="5666272" y="898528"/>
                  <a:pt x="5682956" y="927340"/>
                </a:cubicBezTo>
                <a:cubicBezTo>
                  <a:pt x="5682956" y="927340"/>
                  <a:pt x="5682956" y="927340"/>
                  <a:pt x="5939892" y="1371716"/>
                </a:cubicBezTo>
                <a:cubicBezTo>
                  <a:pt x="5956576" y="1399421"/>
                  <a:pt x="5956576" y="1434882"/>
                  <a:pt x="5939892" y="1462586"/>
                </a:cubicBezTo>
                <a:cubicBezTo>
                  <a:pt x="5939892" y="1462586"/>
                  <a:pt x="5939892" y="1462586"/>
                  <a:pt x="5682956" y="1906962"/>
                </a:cubicBezTo>
                <a:cubicBezTo>
                  <a:pt x="5666272" y="1935775"/>
                  <a:pt x="5636241" y="1953505"/>
                  <a:pt x="5602872" y="1953505"/>
                </a:cubicBezTo>
                <a:cubicBezTo>
                  <a:pt x="5602872" y="1953505"/>
                  <a:pt x="5602872" y="1953505"/>
                  <a:pt x="5087889" y="1953505"/>
                </a:cubicBezTo>
                <a:cubicBezTo>
                  <a:pt x="5055632" y="1953505"/>
                  <a:pt x="5024489" y="1935775"/>
                  <a:pt x="5008916" y="1906962"/>
                </a:cubicBezTo>
                <a:cubicBezTo>
                  <a:pt x="5008916" y="1906962"/>
                  <a:pt x="5008916" y="1906962"/>
                  <a:pt x="4750868" y="1462586"/>
                </a:cubicBezTo>
                <a:cubicBezTo>
                  <a:pt x="4734184" y="1434882"/>
                  <a:pt x="4734184" y="1399421"/>
                  <a:pt x="4750868" y="1371716"/>
                </a:cubicBezTo>
                <a:cubicBezTo>
                  <a:pt x="4750868" y="1371716"/>
                  <a:pt x="4750868" y="1371716"/>
                  <a:pt x="5008916" y="927340"/>
                </a:cubicBezTo>
                <a:cubicBezTo>
                  <a:pt x="5024489" y="898528"/>
                  <a:pt x="5055632" y="880798"/>
                  <a:pt x="5087889" y="880798"/>
                </a:cubicBezTo>
                <a:close/>
                <a:moveTo>
                  <a:pt x="1437823" y="0"/>
                </a:moveTo>
                <a:cubicBezTo>
                  <a:pt x="1437823" y="0"/>
                  <a:pt x="1437823" y="0"/>
                  <a:pt x="3556238" y="0"/>
                </a:cubicBezTo>
                <a:cubicBezTo>
                  <a:pt x="3693500" y="0"/>
                  <a:pt x="3817038" y="72936"/>
                  <a:pt x="3885668" y="191458"/>
                </a:cubicBezTo>
                <a:cubicBezTo>
                  <a:pt x="3885668" y="191458"/>
                  <a:pt x="3885668" y="191458"/>
                  <a:pt x="4942588" y="2019425"/>
                </a:cubicBezTo>
                <a:cubicBezTo>
                  <a:pt x="5011220" y="2133388"/>
                  <a:pt x="5011220" y="2279261"/>
                  <a:pt x="4942588" y="2393224"/>
                </a:cubicBezTo>
                <a:cubicBezTo>
                  <a:pt x="4942588" y="2393224"/>
                  <a:pt x="4942588" y="2393224"/>
                  <a:pt x="4550147" y="3071961"/>
                </a:cubicBezTo>
                <a:lnTo>
                  <a:pt x="4549818" y="3072530"/>
                </a:lnTo>
                <a:lnTo>
                  <a:pt x="4539741" y="3072530"/>
                </a:lnTo>
                <a:cubicBezTo>
                  <a:pt x="4403802" y="3072530"/>
                  <a:pt x="4131924" y="3072530"/>
                  <a:pt x="3588169" y="3072530"/>
                </a:cubicBezTo>
                <a:cubicBezTo>
                  <a:pt x="3529910" y="3072530"/>
                  <a:pt x="3458704" y="3110912"/>
                  <a:pt x="3432811" y="3158889"/>
                </a:cubicBezTo>
                <a:cubicBezTo>
                  <a:pt x="3432811" y="3158889"/>
                  <a:pt x="3432811" y="3158889"/>
                  <a:pt x="2889055" y="4089642"/>
                </a:cubicBezTo>
                <a:cubicBezTo>
                  <a:pt x="2859925" y="4140817"/>
                  <a:pt x="2859925" y="4217580"/>
                  <a:pt x="2889055" y="4268756"/>
                </a:cubicBezTo>
                <a:cubicBezTo>
                  <a:pt x="2889055" y="4268756"/>
                  <a:pt x="2889055" y="4268756"/>
                  <a:pt x="2957025" y="4385100"/>
                </a:cubicBezTo>
                <a:lnTo>
                  <a:pt x="2973119" y="4412648"/>
                </a:lnTo>
                <a:lnTo>
                  <a:pt x="2913734" y="4412648"/>
                </a:lnTo>
                <a:cubicBezTo>
                  <a:pt x="2599952" y="4412648"/>
                  <a:pt x="2132928" y="4412648"/>
                  <a:pt x="1437823" y="4412648"/>
                </a:cubicBezTo>
                <a:cubicBezTo>
                  <a:pt x="1305136" y="4412648"/>
                  <a:pt x="1177025" y="4339712"/>
                  <a:pt x="1112968" y="4221190"/>
                </a:cubicBezTo>
                <a:cubicBezTo>
                  <a:pt x="1112968" y="4221190"/>
                  <a:pt x="1112968" y="4221190"/>
                  <a:pt x="51474" y="2393224"/>
                </a:cubicBezTo>
                <a:cubicBezTo>
                  <a:pt x="-17158" y="2279261"/>
                  <a:pt x="-17158" y="2133388"/>
                  <a:pt x="51474" y="2019425"/>
                </a:cubicBezTo>
                <a:cubicBezTo>
                  <a:pt x="51474" y="2019425"/>
                  <a:pt x="51474" y="2019425"/>
                  <a:pt x="1112968" y="191458"/>
                </a:cubicBezTo>
                <a:cubicBezTo>
                  <a:pt x="1177025" y="72936"/>
                  <a:pt x="1305136" y="0"/>
                  <a:pt x="143782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46" name="Google Shape;146;p5"/>
          <p:cNvPicPr preferRelativeResize="0"/>
          <p:nvPr/>
        </p:nvPicPr>
        <p:blipFill rotWithShape="1">
          <a:blip r:embed="rId4">
            <a:alphaModFix/>
          </a:blip>
          <a:srcRect l="1124" r="1776" b="2"/>
          <a:stretch/>
        </p:blipFill>
        <p:spPr>
          <a:xfrm>
            <a:off x="3198293" y="3713439"/>
            <a:ext cx="999807" cy="875705"/>
          </a:xfrm>
          <a:custGeom>
            <a:avLst/>
            <a:gdLst/>
            <a:ahLst/>
            <a:cxnLst/>
            <a:rect l="l" t="t" r="r" b="b"/>
            <a:pathLst>
              <a:path w="2298408" h="2013116" extrusionOk="0">
                <a:moveTo>
                  <a:pt x="655742" y="0"/>
                </a:moveTo>
                <a:cubicBezTo>
                  <a:pt x="1644875" y="0"/>
                  <a:pt x="1644875" y="0"/>
                  <a:pt x="1644875" y="0"/>
                </a:cubicBezTo>
                <a:cubicBezTo>
                  <a:pt x="1694920" y="0"/>
                  <a:pt x="1759685" y="34910"/>
                  <a:pt x="1786179" y="78547"/>
                </a:cubicBezTo>
                <a:cubicBezTo>
                  <a:pt x="2280745" y="925103"/>
                  <a:pt x="2280745" y="925103"/>
                  <a:pt x="2280745" y="925103"/>
                </a:cubicBezTo>
                <a:cubicBezTo>
                  <a:pt x="2304296" y="971649"/>
                  <a:pt x="2304296" y="1041468"/>
                  <a:pt x="2280745" y="1088014"/>
                </a:cubicBezTo>
                <a:cubicBezTo>
                  <a:pt x="1786179" y="1934570"/>
                  <a:pt x="1786179" y="1934570"/>
                  <a:pt x="1786179" y="1934570"/>
                </a:cubicBezTo>
                <a:cubicBezTo>
                  <a:pt x="1759685" y="1978207"/>
                  <a:pt x="1694920" y="2013116"/>
                  <a:pt x="1644875" y="2013116"/>
                </a:cubicBezTo>
                <a:lnTo>
                  <a:pt x="655742" y="2013116"/>
                </a:lnTo>
                <a:cubicBezTo>
                  <a:pt x="602753" y="2013116"/>
                  <a:pt x="537989" y="1978207"/>
                  <a:pt x="514438" y="1934570"/>
                </a:cubicBezTo>
                <a:cubicBezTo>
                  <a:pt x="19872" y="1088014"/>
                  <a:pt x="19872" y="1088014"/>
                  <a:pt x="19872" y="1088014"/>
                </a:cubicBezTo>
                <a:cubicBezTo>
                  <a:pt x="-6623" y="1041468"/>
                  <a:pt x="-6623" y="971649"/>
                  <a:pt x="19872" y="925103"/>
                </a:cubicBezTo>
                <a:cubicBezTo>
                  <a:pt x="514438" y="78547"/>
                  <a:pt x="514438" y="78547"/>
                  <a:pt x="514438" y="78547"/>
                </a:cubicBezTo>
                <a:cubicBezTo>
                  <a:pt x="537989" y="34910"/>
                  <a:pt x="602753" y="0"/>
                  <a:pt x="655742" y="0"/>
                </a:cubicBezTo>
                <a:close/>
              </a:path>
            </a:pathLst>
          </a:custGeom>
          <a:noFill/>
          <a:ln>
            <a:noFill/>
          </a:ln>
        </p:spPr>
      </p:pic>
      <p:sp>
        <p:nvSpPr>
          <p:cNvPr id="147" name="Google Shape;147;p5"/>
          <p:cNvSpPr txBox="1"/>
          <p:nvPr/>
        </p:nvSpPr>
        <p:spPr>
          <a:xfrm>
            <a:off x="717791" y="284123"/>
            <a:ext cx="2065800" cy="8157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1400"/>
              <a:buFont typeface="Source Code Pro"/>
              <a:buNone/>
            </a:pPr>
            <a:r>
              <a:rPr lang="it-IT" sz="1400" b="1" i="0" u="none" strike="noStrike" cap="none">
                <a:solidFill>
                  <a:srgbClr val="FFFFFF"/>
                </a:solidFill>
                <a:latin typeface="Source Code Pro"/>
                <a:ea typeface="Source Code Pro"/>
                <a:cs typeface="Source Code Pro"/>
                <a:sym typeface="Source Code Pro"/>
              </a:rPr>
              <a:t>Mohamed Tahlil</a:t>
            </a:r>
            <a:endParaRPr sz="1400" b="1" i="0" u="none" strike="noStrike" cap="none">
              <a:solidFill>
                <a:srgbClr val="FFFFFF"/>
              </a:solidFill>
              <a:latin typeface="Source Code Pro"/>
              <a:ea typeface="Source Code Pro"/>
              <a:cs typeface="Source Code Pro"/>
              <a:sym typeface="Source Code Pro"/>
            </a:endParaRPr>
          </a:p>
          <a:p>
            <a:pPr marL="0" marR="0" lvl="0" indent="0" algn="just" rtl="0">
              <a:lnSpc>
                <a:spcPct val="100000"/>
              </a:lnSpc>
              <a:spcBef>
                <a:spcPts val="0"/>
              </a:spcBef>
              <a:spcAft>
                <a:spcPts val="0"/>
              </a:spcAft>
              <a:buClr>
                <a:srgbClr val="FFFFFF"/>
              </a:buClr>
              <a:buSzPts val="1100"/>
              <a:buFont typeface="Source Code Pro"/>
              <a:buNone/>
            </a:pPr>
            <a:r>
              <a:rPr lang="it-IT" sz="1100" b="1" i="0" u="none" strike="noStrike" cap="none">
                <a:solidFill>
                  <a:srgbClr val="FFFFFF"/>
                </a:solidFill>
                <a:latin typeface="Source Code Pro"/>
                <a:ea typeface="Source Code Pro"/>
                <a:cs typeface="Source Code Pro"/>
                <a:sym typeface="Source Code Pro"/>
              </a:rPr>
              <a:t>1981</a:t>
            </a:r>
            <a:endParaRPr sz="11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FFFFFF"/>
              </a:buClr>
              <a:buSzPts val="1100"/>
              <a:buFont typeface="Source Code Pro"/>
              <a:buNone/>
            </a:pPr>
            <a:r>
              <a:rPr lang="it-IT" sz="1100" b="1" i="0" u="none" strike="noStrike" cap="none">
                <a:solidFill>
                  <a:srgbClr val="FFFFFF"/>
                </a:solidFill>
                <a:latin typeface="Source Code Pro"/>
                <a:ea typeface="Source Code Pro"/>
                <a:cs typeface="Source Code Pro"/>
                <a:sym typeface="Source Code Pro"/>
              </a:rPr>
              <a:t>Presidente ASVDH</a:t>
            </a:r>
            <a:endParaRPr sz="11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FFFFFF"/>
              </a:buClr>
              <a:buSzPts val="1100"/>
              <a:buFont typeface="Source Code Pro"/>
              <a:buNone/>
            </a:pPr>
            <a:r>
              <a:rPr lang="it-IT" sz="1100" b="1" i="0" u="none" strike="noStrike" cap="none">
                <a:solidFill>
                  <a:srgbClr val="FFFFFF"/>
                </a:solidFill>
                <a:latin typeface="Source Code Pro"/>
                <a:ea typeface="Source Code Pro"/>
                <a:cs typeface="Source Code Pro"/>
                <a:sym typeface="Source Code Pro"/>
              </a:rPr>
              <a:t>Condannato a 30 anni</a:t>
            </a:r>
            <a:endParaRPr sz="1100" b="0" i="0" u="none" strike="noStrike" cap="none">
              <a:solidFill>
                <a:srgbClr val="000000"/>
              </a:solidFill>
              <a:latin typeface="Arial"/>
              <a:ea typeface="Arial"/>
              <a:cs typeface="Arial"/>
              <a:sym typeface="Arial"/>
            </a:endParaRPr>
          </a:p>
        </p:txBody>
      </p:sp>
      <p:pic>
        <p:nvPicPr>
          <p:cNvPr id="148" name="Google Shape;148;p5"/>
          <p:cNvPicPr preferRelativeResize="0"/>
          <p:nvPr/>
        </p:nvPicPr>
        <p:blipFill rotWithShape="1">
          <a:blip r:embed="rId5">
            <a:alphaModFix/>
          </a:blip>
          <a:srcRect l="3800" t="10529" r="3271" b="13492"/>
          <a:stretch/>
        </p:blipFill>
        <p:spPr>
          <a:xfrm>
            <a:off x="812100" y="1143375"/>
            <a:ext cx="1973700" cy="2269195"/>
          </a:xfrm>
          <a:prstGeom prst="rect">
            <a:avLst/>
          </a:prstGeom>
          <a:noFill/>
          <a:ln>
            <a:noFill/>
          </a:ln>
        </p:spPr>
      </p:pic>
      <p:sp>
        <p:nvSpPr>
          <p:cNvPr id="149" name="Google Shape;149;p5"/>
          <p:cNvSpPr txBox="1"/>
          <p:nvPr/>
        </p:nvSpPr>
        <p:spPr>
          <a:xfrm>
            <a:off x="3499994" y="284123"/>
            <a:ext cx="2710800" cy="815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400"/>
              <a:buFont typeface="Source Code Pro"/>
              <a:buNone/>
            </a:pPr>
            <a:r>
              <a:rPr lang="it-IT" sz="1400" b="1" i="0" u="none" strike="noStrike" cap="none">
                <a:solidFill>
                  <a:srgbClr val="FFFFFF"/>
                </a:solidFill>
                <a:latin typeface="Source Code Pro"/>
                <a:ea typeface="Source Code Pro"/>
                <a:cs typeface="Source Code Pro"/>
                <a:sym typeface="Source Code Pro"/>
              </a:rPr>
              <a:t>Mohamed Lamin Haddi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100"/>
              <a:buFont typeface="Source Code Pro"/>
              <a:buNone/>
            </a:pPr>
            <a:r>
              <a:rPr lang="it-IT" sz="1100" b="1" i="0" u="none" strike="noStrike" cap="none">
                <a:solidFill>
                  <a:srgbClr val="FFFFFF"/>
                </a:solidFill>
                <a:latin typeface="Source Code Pro"/>
                <a:ea typeface="Source Code Pro"/>
                <a:cs typeface="Source Code Pro"/>
                <a:sym typeface="Source Code Pro"/>
              </a:rPr>
              <a:t>1985</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100"/>
              <a:buFont typeface="Source Code Pro"/>
              <a:buNone/>
            </a:pPr>
            <a:r>
              <a:rPr lang="it-IT" sz="1100" b="1" i="0" u="none" strike="noStrike" cap="none">
                <a:solidFill>
                  <a:srgbClr val="FFFFFF"/>
                </a:solidFill>
                <a:latin typeface="Source Code Pro"/>
                <a:ea typeface="Source Code Pro"/>
                <a:cs typeface="Source Code Pro"/>
                <a:sym typeface="Source Code Pro"/>
              </a:rPr>
              <a:t>Giornalista Equipe Media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100"/>
              <a:buFont typeface="Source Code Pro"/>
              <a:buNone/>
            </a:pPr>
            <a:r>
              <a:rPr lang="it-IT" sz="1100" b="1" i="0" u="none" strike="noStrike" cap="none">
                <a:solidFill>
                  <a:srgbClr val="FFFFFF"/>
                </a:solidFill>
                <a:latin typeface="Source Code Pro"/>
                <a:ea typeface="Source Code Pro"/>
                <a:cs typeface="Source Code Pro"/>
                <a:sym typeface="Source Code Pro"/>
              </a:rPr>
              <a:t>Condannato a 25 anni</a:t>
            </a:r>
            <a:endParaRPr sz="1100" b="0" i="0" u="none" strike="noStrike" cap="none">
              <a:solidFill>
                <a:srgbClr val="000000"/>
              </a:solidFill>
              <a:latin typeface="Arial"/>
              <a:ea typeface="Arial"/>
              <a:cs typeface="Arial"/>
              <a:sym typeface="Arial"/>
            </a:endParaRPr>
          </a:p>
        </p:txBody>
      </p:sp>
      <p:pic>
        <p:nvPicPr>
          <p:cNvPr id="150" name="Google Shape;150;p5"/>
          <p:cNvPicPr preferRelativeResize="0"/>
          <p:nvPr/>
        </p:nvPicPr>
        <p:blipFill rotWithShape="1">
          <a:blip r:embed="rId6">
            <a:alphaModFix/>
          </a:blip>
          <a:srcRect l="3130" t="5149" r="3127" b="5137"/>
          <a:stretch/>
        </p:blipFill>
        <p:spPr>
          <a:xfrm>
            <a:off x="3600601" y="1148668"/>
            <a:ext cx="1973703" cy="2273007"/>
          </a:xfrm>
          <a:prstGeom prst="rect">
            <a:avLst/>
          </a:prstGeom>
          <a:noFill/>
          <a:ln>
            <a:noFill/>
          </a:ln>
        </p:spPr>
      </p:pic>
      <p:sp>
        <p:nvSpPr>
          <p:cNvPr id="151" name="Google Shape;151;p5"/>
          <p:cNvSpPr txBox="1"/>
          <p:nvPr/>
        </p:nvSpPr>
        <p:spPr>
          <a:xfrm>
            <a:off x="6358025" y="284123"/>
            <a:ext cx="2710800" cy="8157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1400"/>
              <a:buFont typeface="Source Code Pro"/>
              <a:buNone/>
            </a:pPr>
            <a:r>
              <a:rPr lang="it-IT" sz="1400" b="1" i="0" u="none" strike="noStrike" cap="none">
                <a:solidFill>
                  <a:srgbClr val="FFFFFF"/>
                </a:solidFill>
                <a:latin typeface="Source Code Pro"/>
                <a:ea typeface="Source Code Pro"/>
                <a:cs typeface="Source Code Pro"/>
                <a:sym typeface="Source Code Pro"/>
              </a:rPr>
              <a:t>Abdallahi Toubali</a:t>
            </a:r>
            <a:endParaRPr sz="1400" b="1" i="0" u="none" strike="noStrike" cap="none">
              <a:solidFill>
                <a:srgbClr val="FFFFFF"/>
              </a:solidFill>
              <a:latin typeface="Source Code Pro"/>
              <a:ea typeface="Source Code Pro"/>
              <a:cs typeface="Source Code Pro"/>
              <a:sym typeface="Source Code Pro"/>
            </a:endParaRPr>
          </a:p>
          <a:p>
            <a:pPr marL="0" marR="0" lvl="0" indent="0" algn="just" rtl="0">
              <a:lnSpc>
                <a:spcPct val="100000"/>
              </a:lnSpc>
              <a:spcBef>
                <a:spcPts val="0"/>
              </a:spcBef>
              <a:spcAft>
                <a:spcPts val="0"/>
              </a:spcAft>
              <a:buClr>
                <a:srgbClr val="FFFFFF"/>
              </a:buClr>
              <a:buSzPts val="1100"/>
              <a:buFont typeface="Source Code Pro"/>
              <a:buNone/>
            </a:pPr>
            <a:r>
              <a:rPr lang="it-IT" sz="1100" b="1" i="0" u="none" strike="noStrike" cap="none">
                <a:solidFill>
                  <a:srgbClr val="FFFFFF"/>
                </a:solidFill>
                <a:latin typeface="Source Code Pro"/>
                <a:ea typeface="Source Code Pro"/>
                <a:cs typeface="Source Code Pro"/>
                <a:sym typeface="Source Code Pro"/>
              </a:rPr>
              <a:t>1980</a:t>
            </a:r>
            <a:endParaRPr sz="11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FFFFFF"/>
              </a:buClr>
              <a:buSzPts val="1100"/>
              <a:buFont typeface="Source Code Pro"/>
              <a:buNone/>
            </a:pPr>
            <a:r>
              <a:rPr lang="it-IT" sz="1100" b="1" i="0" u="none" strike="noStrike" cap="none">
                <a:solidFill>
                  <a:srgbClr val="FFFFFF"/>
                </a:solidFill>
                <a:latin typeface="Source Code Pro"/>
                <a:ea typeface="Source Code Pro"/>
                <a:cs typeface="Source Code Pro"/>
                <a:sym typeface="Source Code Pro"/>
              </a:rPr>
              <a:t>Comitato dialogo Gdeim Izik </a:t>
            </a:r>
            <a:endParaRPr sz="11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FFFFFF"/>
              </a:buClr>
              <a:buSzPts val="1100"/>
              <a:buFont typeface="Source Code Pro"/>
              <a:buNone/>
            </a:pPr>
            <a:r>
              <a:rPr lang="it-IT" sz="1100" b="1" i="0" u="none" strike="noStrike" cap="none">
                <a:solidFill>
                  <a:srgbClr val="FFFFFF"/>
                </a:solidFill>
                <a:latin typeface="Source Code Pro"/>
                <a:ea typeface="Source Code Pro"/>
                <a:cs typeface="Source Code Pro"/>
                <a:sym typeface="Source Code Pro"/>
              </a:rPr>
              <a:t>Condannato a 25 anni</a:t>
            </a:r>
            <a:endParaRPr sz="11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Calibri"/>
              <a:buNone/>
            </a:pPr>
            <a:endParaRPr sz="1100" b="1" i="0" u="none" strike="noStrike" cap="none">
              <a:solidFill>
                <a:srgbClr val="FFFFFF"/>
              </a:solidFill>
              <a:latin typeface="Source Code Pro"/>
              <a:ea typeface="Source Code Pro"/>
              <a:cs typeface="Source Code Pro"/>
              <a:sym typeface="Source Code Pro"/>
            </a:endParaRPr>
          </a:p>
        </p:txBody>
      </p:sp>
      <p:pic>
        <p:nvPicPr>
          <p:cNvPr id="152" name="Google Shape;152;p5"/>
          <p:cNvPicPr preferRelativeResize="0"/>
          <p:nvPr/>
        </p:nvPicPr>
        <p:blipFill rotWithShape="1">
          <a:blip r:embed="rId7">
            <a:alphaModFix/>
          </a:blip>
          <a:srcRect l="1907" t="2909" r="1907" b="2899"/>
          <a:stretch/>
        </p:blipFill>
        <p:spPr>
          <a:xfrm>
            <a:off x="6437922" y="1129400"/>
            <a:ext cx="1895253" cy="2276494"/>
          </a:xfrm>
          <a:prstGeom prst="rect">
            <a:avLst/>
          </a:prstGeom>
          <a:noFill/>
          <a:ln>
            <a:noFill/>
          </a:ln>
        </p:spPr>
      </p:pic>
      <p:sp>
        <p:nvSpPr>
          <p:cNvPr id="153" name="Google Shape;153;p5"/>
          <p:cNvSpPr txBox="1"/>
          <p:nvPr/>
        </p:nvSpPr>
        <p:spPr>
          <a:xfrm>
            <a:off x="4385050" y="3470519"/>
            <a:ext cx="4572000" cy="166199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Calibri"/>
              <a:buNone/>
            </a:pPr>
            <a:r>
              <a:rPr lang="it-IT" sz="1800" b="1" i="0" u="none" strike="noStrike" cap="none">
                <a:solidFill>
                  <a:srgbClr val="FFFFFF"/>
                </a:solidFill>
                <a:latin typeface="Calibri"/>
                <a:ea typeface="Calibri"/>
                <a:cs typeface="Calibri"/>
                <a:sym typeface="Calibri"/>
              </a:rPr>
              <a:t>Prigionieri nella propria terra</a:t>
            </a:r>
            <a:br>
              <a:rPr lang="it-IT" sz="1800" b="0" i="0" u="none" strike="noStrike" cap="none">
                <a:solidFill>
                  <a:srgbClr val="FFFFFF"/>
                </a:solidFill>
                <a:latin typeface="Calibri"/>
                <a:ea typeface="Calibri"/>
                <a:cs typeface="Calibri"/>
                <a:sym typeface="Calibri"/>
              </a:rPr>
            </a:br>
            <a:r>
              <a:rPr lang="it-IT" sz="1800" b="0" i="0" u="none" strike="noStrike" cap="none">
                <a:solidFill>
                  <a:srgbClr val="FFFFFF"/>
                </a:solidFill>
                <a:latin typeface="Calibri"/>
                <a:ea typeface="Calibri"/>
                <a:cs typeface="Calibri"/>
                <a:sym typeface="Calibri"/>
              </a:rPr>
              <a:t>Progetto di sostegno ai prigionieri politici saharawi</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600"/>
              <a:buFont typeface="Calibri"/>
              <a:buNone/>
            </a:pPr>
            <a:r>
              <a:rPr lang="it-IT" sz="1600" b="0" i="0" u="none" strike="noStrike" cap="none">
                <a:solidFill>
                  <a:srgbClr val="FFFFFF"/>
                </a:solidFill>
                <a:latin typeface="Calibri"/>
                <a:ea typeface="Calibri"/>
                <a:cs typeface="Calibri"/>
                <a:sym typeface="Calibri"/>
              </a:rPr>
              <a:t>7 novembre 2020</a:t>
            </a:r>
            <a:br>
              <a:rPr lang="it-IT" sz="1600" b="0" i="0" u="none" strike="noStrike" cap="none">
                <a:solidFill>
                  <a:srgbClr val="FFFFFF"/>
                </a:solidFill>
                <a:latin typeface="Calibri"/>
                <a:ea typeface="Calibri"/>
                <a:cs typeface="Calibri"/>
                <a:sym typeface="Calibri"/>
              </a:rPr>
            </a:br>
            <a:r>
              <a:rPr lang="it-IT" sz="1600" b="0" i="0" u="none" strike="noStrike" cap="none">
                <a:solidFill>
                  <a:srgbClr val="FFFFFF"/>
                </a:solidFill>
                <a:latin typeface="Calibri"/>
                <a:ea typeface="Calibri"/>
                <a:cs typeface="Calibri"/>
                <a:sym typeface="Calibri"/>
              </a:rPr>
              <a:t>Rete Saharawi</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600"/>
              <a:buFont typeface="Calibri"/>
              <a:buNone/>
            </a:pPr>
            <a:r>
              <a:rPr lang="it-IT" sz="1600" b="0" i="0" u="none" strike="noStrike" cap="none">
                <a:solidFill>
                  <a:srgbClr val="FFFFFF"/>
                </a:solidFill>
                <a:latin typeface="Calibri"/>
                <a:ea typeface="Calibri"/>
                <a:cs typeface="Calibri"/>
                <a:sym typeface="Calibri"/>
              </a:rPr>
              <a:t> Solidarietà italiana con il popolo saharawi ODV</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6"/>
          <p:cNvSpPr/>
          <p:nvPr/>
        </p:nvSpPr>
        <p:spPr>
          <a:xfrm>
            <a:off x="0" y="-68277"/>
            <a:ext cx="9144000" cy="51435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9" name="Google Shape;159;p6" descr="Immagine che contiene freccia&#10;&#10;Descrizione generata automaticamente"/>
          <p:cNvPicPr preferRelativeResize="0"/>
          <p:nvPr/>
        </p:nvPicPr>
        <p:blipFill rotWithShape="1">
          <a:blip r:embed="rId3">
            <a:alphaModFix/>
          </a:blip>
          <a:srcRect/>
          <a:stretch/>
        </p:blipFill>
        <p:spPr>
          <a:xfrm>
            <a:off x="20" y="-45508"/>
            <a:ext cx="9143980" cy="5143490"/>
          </a:xfrm>
          <a:prstGeom prst="rect">
            <a:avLst/>
          </a:prstGeom>
          <a:noFill/>
          <a:ln>
            <a:noFill/>
          </a:ln>
        </p:spPr>
      </p:pic>
      <p:sp>
        <p:nvSpPr>
          <p:cNvPr id="160" name="Google Shape;160;p6"/>
          <p:cNvSpPr/>
          <p:nvPr/>
        </p:nvSpPr>
        <p:spPr>
          <a:xfrm>
            <a:off x="474984" y="805332"/>
            <a:ext cx="6833909" cy="3709912"/>
          </a:xfrm>
          <a:custGeom>
            <a:avLst/>
            <a:gdLst/>
            <a:ahLst/>
            <a:cxnLst/>
            <a:rect l="l" t="t" r="r" b="b"/>
            <a:pathLst>
              <a:path w="5952405" h="4412648" extrusionOk="0">
                <a:moveTo>
                  <a:pt x="5087889" y="880798"/>
                </a:moveTo>
                <a:cubicBezTo>
                  <a:pt x="5087889" y="880798"/>
                  <a:pt x="5087889" y="880798"/>
                  <a:pt x="5602872" y="880798"/>
                </a:cubicBezTo>
                <a:cubicBezTo>
                  <a:pt x="5636241" y="880798"/>
                  <a:pt x="5666272" y="898528"/>
                  <a:pt x="5682956" y="927340"/>
                </a:cubicBezTo>
                <a:cubicBezTo>
                  <a:pt x="5682956" y="927340"/>
                  <a:pt x="5682956" y="927340"/>
                  <a:pt x="5939892" y="1371716"/>
                </a:cubicBezTo>
                <a:cubicBezTo>
                  <a:pt x="5956576" y="1399421"/>
                  <a:pt x="5956576" y="1434882"/>
                  <a:pt x="5939892" y="1462586"/>
                </a:cubicBezTo>
                <a:cubicBezTo>
                  <a:pt x="5939892" y="1462586"/>
                  <a:pt x="5939892" y="1462586"/>
                  <a:pt x="5682956" y="1906962"/>
                </a:cubicBezTo>
                <a:cubicBezTo>
                  <a:pt x="5666272" y="1935775"/>
                  <a:pt x="5636241" y="1953505"/>
                  <a:pt x="5602872" y="1953505"/>
                </a:cubicBezTo>
                <a:cubicBezTo>
                  <a:pt x="5602872" y="1953505"/>
                  <a:pt x="5602872" y="1953505"/>
                  <a:pt x="5087889" y="1953505"/>
                </a:cubicBezTo>
                <a:cubicBezTo>
                  <a:pt x="5055632" y="1953505"/>
                  <a:pt x="5024489" y="1935775"/>
                  <a:pt x="5008916" y="1906962"/>
                </a:cubicBezTo>
                <a:cubicBezTo>
                  <a:pt x="5008916" y="1906962"/>
                  <a:pt x="5008916" y="1906962"/>
                  <a:pt x="4750868" y="1462586"/>
                </a:cubicBezTo>
                <a:cubicBezTo>
                  <a:pt x="4734184" y="1434882"/>
                  <a:pt x="4734184" y="1399421"/>
                  <a:pt x="4750868" y="1371716"/>
                </a:cubicBezTo>
                <a:cubicBezTo>
                  <a:pt x="4750868" y="1371716"/>
                  <a:pt x="4750868" y="1371716"/>
                  <a:pt x="5008916" y="927340"/>
                </a:cubicBezTo>
                <a:cubicBezTo>
                  <a:pt x="5024489" y="898528"/>
                  <a:pt x="5055632" y="880798"/>
                  <a:pt x="5087889" y="880798"/>
                </a:cubicBezTo>
                <a:close/>
                <a:moveTo>
                  <a:pt x="1437823" y="0"/>
                </a:moveTo>
                <a:cubicBezTo>
                  <a:pt x="1437823" y="0"/>
                  <a:pt x="1437823" y="0"/>
                  <a:pt x="3556238" y="0"/>
                </a:cubicBezTo>
                <a:cubicBezTo>
                  <a:pt x="3693500" y="0"/>
                  <a:pt x="3817038" y="72936"/>
                  <a:pt x="3885668" y="191458"/>
                </a:cubicBezTo>
                <a:cubicBezTo>
                  <a:pt x="3885668" y="191458"/>
                  <a:pt x="3885668" y="191458"/>
                  <a:pt x="4942588" y="2019425"/>
                </a:cubicBezTo>
                <a:cubicBezTo>
                  <a:pt x="5011220" y="2133388"/>
                  <a:pt x="5011220" y="2279261"/>
                  <a:pt x="4942588" y="2393224"/>
                </a:cubicBezTo>
                <a:cubicBezTo>
                  <a:pt x="4942588" y="2393224"/>
                  <a:pt x="4942588" y="2393224"/>
                  <a:pt x="4550147" y="3071961"/>
                </a:cubicBezTo>
                <a:lnTo>
                  <a:pt x="4549818" y="3072530"/>
                </a:lnTo>
                <a:lnTo>
                  <a:pt x="4539741" y="3072530"/>
                </a:lnTo>
                <a:cubicBezTo>
                  <a:pt x="4403802" y="3072530"/>
                  <a:pt x="4131924" y="3072530"/>
                  <a:pt x="3588169" y="3072530"/>
                </a:cubicBezTo>
                <a:cubicBezTo>
                  <a:pt x="3529910" y="3072530"/>
                  <a:pt x="3458704" y="3110912"/>
                  <a:pt x="3432811" y="3158889"/>
                </a:cubicBezTo>
                <a:cubicBezTo>
                  <a:pt x="3432811" y="3158889"/>
                  <a:pt x="3432811" y="3158889"/>
                  <a:pt x="2889055" y="4089642"/>
                </a:cubicBezTo>
                <a:cubicBezTo>
                  <a:pt x="2859925" y="4140817"/>
                  <a:pt x="2859925" y="4217580"/>
                  <a:pt x="2889055" y="4268756"/>
                </a:cubicBezTo>
                <a:cubicBezTo>
                  <a:pt x="2889055" y="4268756"/>
                  <a:pt x="2889055" y="4268756"/>
                  <a:pt x="2957025" y="4385100"/>
                </a:cubicBezTo>
                <a:lnTo>
                  <a:pt x="2973119" y="4412648"/>
                </a:lnTo>
                <a:lnTo>
                  <a:pt x="2913734" y="4412648"/>
                </a:lnTo>
                <a:cubicBezTo>
                  <a:pt x="2599952" y="4412648"/>
                  <a:pt x="2132928" y="4412648"/>
                  <a:pt x="1437823" y="4412648"/>
                </a:cubicBezTo>
                <a:cubicBezTo>
                  <a:pt x="1305136" y="4412648"/>
                  <a:pt x="1177025" y="4339712"/>
                  <a:pt x="1112968" y="4221190"/>
                </a:cubicBezTo>
                <a:cubicBezTo>
                  <a:pt x="1112968" y="4221190"/>
                  <a:pt x="1112968" y="4221190"/>
                  <a:pt x="51474" y="2393224"/>
                </a:cubicBezTo>
                <a:cubicBezTo>
                  <a:pt x="-17158" y="2279261"/>
                  <a:pt x="-17158" y="2133388"/>
                  <a:pt x="51474" y="2019425"/>
                </a:cubicBezTo>
                <a:cubicBezTo>
                  <a:pt x="51474" y="2019425"/>
                  <a:pt x="51474" y="2019425"/>
                  <a:pt x="1112968" y="191458"/>
                </a:cubicBezTo>
                <a:cubicBezTo>
                  <a:pt x="1177025" y="72936"/>
                  <a:pt x="1305136" y="0"/>
                  <a:pt x="143782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61" name="Google Shape;161;p6"/>
          <p:cNvPicPr preferRelativeResize="0"/>
          <p:nvPr/>
        </p:nvPicPr>
        <p:blipFill rotWithShape="1">
          <a:blip r:embed="rId4">
            <a:alphaModFix/>
          </a:blip>
          <a:srcRect l="1124" r="1776" b="2"/>
          <a:stretch/>
        </p:blipFill>
        <p:spPr>
          <a:xfrm>
            <a:off x="3259127" y="3619407"/>
            <a:ext cx="1022792" cy="895837"/>
          </a:xfrm>
          <a:custGeom>
            <a:avLst/>
            <a:gdLst/>
            <a:ahLst/>
            <a:cxnLst/>
            <a:rect l="l" t="t" r="r" b="b"/>
            <a:pathLst>
              <a:path w="2298408" h="2013116" extrusionOk="0">
                <a:moveTo>
                  <a:pt x="655742" y="0"/>
                </a:moveTo>
                <a:cubicBezTo>
                  <a:pt x="1644875" y="0"/>
                  <a:pt x="1644875" y="0"/>
                  <a:pt x="1644875" y="0"/>
                </a:cubicBezTo>
                <a:cubicBezTo>
                  <a:pt x="1694920" y="0"/>
                  <a:pt x="1759685" y="34910"/>
                  <a:pt x="1786179" y="78547"/>
                </a:cubicBezTo>
                <a:cubicBezTo>
                  <a:pt x="2280745" y="925103"/>
                  <a:pt x="2280745" y="925103"/>
                  <a:pt x="2280745" y="925103"/>
                </a:cubicBezTo>
                <a:cubicBezTo>
                  <a:pt x="2304296" y="971649"/>
                  <a:pt x="2304296" y="1041468"/>
                  <a:pt x="2280745" y="1088014"/>
                </a:cubicBezTo>
                <a:cubicBezTo>
                  <a:pt x="1786179" y="1934570"/>
                  <a:pt x="1786179" y="1934570"/>
                  <a:pt x="1786179" y="1934570"/>
                </a:cubicBezTo>
                <a:cubicBezTo>
                  <a:pt x="1759685" y="1978207"/>
                  <a:pt x="1694920" y="2013116"/>
                  <a:pt x="1644875" y="2013116"/>
                </a:cubicBezTo>
                <a:lnTo>
                  <a:pt x="655742" y="2013116"/>
                </a:lnTo>
                <a:cubicBezTo>
                  <a:pt x="602753" y="2013116"/>
                  <a:pt x="537989" y="1978207"/>
                  <a:pt x="514438" y="1934570"/>
                </a:cubicBezTo>
                <a:cubicBezTo>
                  <a:pt x="19872" y="1088014"/>
                  <a:pt x="19872" y="1088014"/>
                  <a:pt x="19872" y="1088014"/>
                </a:cubicBezTo>
                <a:cubicBezTo>
                  <a:pt x="-6623" y="1041468"/>
                  <a:pt x="-6623" y="971649"/>
                  <a:pt x="19872" y="925103"/>
                </a:cubicBezTo>
                <a:cubicBezTo>
                  <a:pt x="514438" y="78547"/>
                  <a:pt x="514438" y="78547"/>
                  <a:pt x="514438" y="78547"/>
                </a:cubicBezTo>
                <a:cubicBezTo>
                  <a:pt x="537989" y="34910"/>
                  <a:pt x="602753" y="0"/>
                  <a:pt x="655742" y="0"/>
                </a:cubicBezTo>
                <a:close/>
              </a:path>
            </a:pathLst>
          </a:custGeom>
          <a:noFill/>
          <a:ln>
            <a:noFill/>
          </a:ln>
        </p:spPr>
      </p:pic>
      <p:sp>
        <p:nvSpPr>
          <p:cNvPr id="162" name="Google Shape;162;p6"/>
          <p:cNvSpPr txBox="1"/>
          <p:nvPr/>
        </p:nvSpPr>
        <p:spPr>
          <a:xfrm>
            <a:off x="743625" y="276125"/>
            <a:ext cx="2726100" cy="83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1400"/>
              <a:buFont typeface="Source Code Pro"/>
              <a:buNone/>
            </a:pPr>
            <a:r>
              <a:rPr lang="it-IT" sz="1400" b="1" i="0" u="none" strike="noStrike" cap="none">
                <a:solidFill>
                  <a:srgbClr val="FFFFFF"/>
                </a:solidFill>
                <a:latin typeface="Source Code Pro"/>
                <a:ea typeface="Source Code Pro"/>
                <a:cs typeface="Source Code Pro"/>
                <a:sym typeface="Source Code Pro"/>
              </a:rPr>
              <a:t>Mohamed Bourial </a:t>
            </a:r>
            <a:endParaRPr sz="1400" b="1" i="0" u="none" strike="noStrike" cap="none">
              <a:solidFill>
                <a:srgbClr val="FFFFFF"/>
              </a:solidFill>
              <a:latin typeface="Source Code Pro"/>
              <a:ea typeface="Source Code Pro"/>
              <a:cs typeface="Source Code Pro"/>
              <a:sym typeface="Source Code Pro"/>
            </a:endParaRPr>
          </a:p>
          <a:p>
            <a:pPr marL="0" marR="0" lvl="0" indent="0" algn="l" rtl="0">
              <a:lnSpc>
                <a:spcPct val="100000"/>
              </a:lnSpc>
              <a:spcBef>
                <a:spcPts val="0"/>
              </a:spcBef>
              <a:spcAft>
                <a:spcPts val="0"/>
              </a:spcAft>
              <a:buClr>
                <a:srgbClr val="FFFFFF"/>
              </a:buClr>
              <a:buSzPts val="1100"/>
              <a:buFont typeface="Source Code Pro"/>
              <a:buNone/>
            </a:pPr>
            <a:r>
              <a:rPr lang="it-IT" sz="1100" b="1" i="0" u="none" strike="noStrike" cap="none">
                <a:solidFill>
                  <a:srgbClr val="FFFFFF"/>
                </a:solidFill>
                <a:latin typeface="Source Code Pro"/>
                <a:ea typeface="Source Code Pro"/>
                <a:cs typeface="Source Code Pro"/>
                <a:sym typeface="Source Code Pro"/>
              </a:rPr>
              <a:t>1976</a:t>
            </a:r>
            <a:endParaRPr sz="1100" b="1" i="0" u="none" strike="noStrike" cap="none">
              <a:solidFill>
                <a:srgbClr val="FFFFFF"/>
              </a:solidFill>
              <a:latin typeface="Source Code Pro"/>
              <a:ea typeface="Source Code Pro"/>
              <a:cs typeface="Source Code Pro"/>
              <a:sym typeface="Source Code Pro"/>
            </a:endParaRPr>
          </a:p>
          <a:p>
            <a:pPr marL="0" marR="0" lvl="0" indent="0" algn="l" rtl="0">
              <a:lnSpc>
                <a:spcPct val="100000"/>
              </a:lnSpc>
              <a:spcBef>
                <a:spcPts val="0"/>
              </a:spcBef>
              <a:spcAft>
                <a:spcPts val="0"/>
              </a:spcAft>
              <a:buClr>
                <a:srgbClr val="FFFFFF"/>
              </a:buClr>
              <a:buSzPts val="1100"/>
              <a:buFont typeface="Source Code Pro"/>
              <a:buNone/>
            </a:pPr>
            <a:r>
              <a:rPr lang="it-IT" sz="1100" b="1" i="0" u="none" strike="noStrike" cap="none">
                <a:solidFill>
                  <a:srgbClr val="FFFFFF"/>
                </a:solidFill>
                <a:latin typeface="Source Code Pro"/>
                <a:ea typeface="Source Code Pro"/>
                <a:cs typeface="Source Code Pro"/>
                <a:sym typeface="Source Code Pro"/>
              </a:rPr>
              <a:t>Comitato dialogo Gdeim Izik </a:t>
            </a:r>
            <a:endParaRPr sz="1100" b="1" i="0" u="none" strike="noStrike" cap="none">
              <a:solidFill>
                <a:srgbClr val="FFFFFF"/>
              </a:solidFill>
              <a:latin typeface="Source Code Pro"/>
              <a:ea typeface="Source Code Pro"/>
              <a:cs typeface="Source Code Pro"/>
              <a:sym typeface="Source Code Pro"/>
            </a:endParaRPr>
          </a:p>
          <a:p>
            <a:pPr marL="0" marR="0" lvl="0" indent="0" algn="l" rtl="0">
              <a:lnSpc>
                <a:spcPct val="100000"/>
              </a:lnSpc>
              <a:spcBef>
                <a:spcPts val="0"/>
              </a:spcBef>
              <a:spcAft>
                <a:spcPts val="0"/>
              </a:spcAft>
              <a:buClr>
                <a:srgbClr val="FFFFFF"/>
              </a:buClr>
              <a:buSzPts val="1100"/>
              <a:buFont typeface="Source Code Pro"/>
              <a:buNone/>
            </a:pPr>
            <a:r>
              <a:rPr lang="it-IT" sz="1100" b="1" i="0" u="none" strike="noStrike" cap="none">
                <a:solidFill>
                  <a:srgbClr val="FFFFFF"/>
                </a:solidFill>
                <a:latin typeface="Source Code Pro"/>
                <a:ea typeface="Source Code Pro"/>
                <a:cs typeface="Source Code Pro"/>
                <a:sym typeface="Source Code Pro"/>
              </a:rPr>
              <a:t>Condannato a 30 anni</a:t>
            </a:r>
            <a:endParaRPr sz="1100" b="1" i="0" u="none" strike="noStrike" cap="none">
              <a:solidFill>
                <a:srgbClr val="FFFFFF"/>
              </a:solidFill>
              <a:latin typeface="Source Code Pro"/>
              <a:ea typeface="Source Code Pro"/>
              <a:cs typeface="Source Code Pro"/>
              <a:sym typeface="Source Code Pro"/>
            </a:endParaRPr>
          </a:p>
        </p:txBody>
      </p:sp>
      <p:pic>
        <p:nvPicPr>
          <p:cNvPr id="163" name="Google Shape;163;p6"/>
          <p:cNvPicPr preferRelativeResize="0"/>
          <p:nvPr/>
        </p:nvPicPr>
        <p:blipFill rotWithShape="1">
          <a:blip r:embed="rId5">
            <a:alphaModFix/>
          </a:blip>
          <a:srcRect l="-1492" t="7534" r="6159" b="7525"/>
          <a:stretch/>
        </p:blipFill>
        <p:spPr>
          <a:xfrm>
            <a:off x="852600" y="1225475"/>
            <a:ext cx="1984853" cy="2074285"/>
          </a:xfrm>
          <a:prstGeom prst="rect">
            <a:avLst/>
          </a:prstGeom>
          <a:noFill/>
          <a:ln>
            <a:noFill/>
          </a:ln>
        </p:spPr>
      </p:pic>
      <p:sp>
        <p:nvSpPr>
          <p:cNvPr id="164" name="Google Shape;164;p6"/>
          <p:cNvSpPr txBox="1"/>
          <p:nvPr/>
        </p:nvSpPr>
        <p:spPr>
          <a:xfrm>
            <a:off x="3744691" y="460925"/>
            <a:ext cx="2583900" cy="70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1400"/>
              <a:buFont typeface="Source Code Pro"/>
              <a:buNone/>
            </a:pPr>
            <a:r>
              <a:rPr lang="it-IT" b="1" i="0" u="none" strike="noStrike" cap="none">
                <a:solidFill>
                  <a:srgbClr val="FFFFFF"/>
                </a:solidFill>
                <a:latin typeface="Source Code Pro"/>
                <a:ea typeface="Source Code Pro"/>
                <a:cs typeface="Source Code Pro"/>
                <a:sym typeface="Source Code Pro"/>
              </a:rPr>
              <a:t>Laaroussi Abdeljalil </a:t>
            </a:r>
            <a:endParaRPr b="1" i="0" u="none" strike="noStrike" cap="none">
              <a:solidFill>
                <a:srgbClr val="FFFFFF"/>
              </a:solidFill>
              <a:latin typeface="Source Code Pro"/>
              <a:ea typeface="Source Code Pro"/>
              <a:cs typeface="Source Code Pro"/>
              <a:sym typeface="Source Code Pro"/>
            </a:endParaRPr>
          </a:p>
          <a:p>
            <a:pPr marL="0" marR="0" lvl="0" indent="0" algn="l" rtl="0">
              <a:lnSpc>
                <a:spcPct val="100000"/>
              </a:lnSpc>
              <a:spcBef>
                <a:spcPts val="0"/>
              </a:spcBef>
              <a:spcAft>
                <a:spcPts val="0"/>
              </a:spcAft>
              <a:buClr>
                <a:srgbClr val="FFFFFF"/>
              </a:buClr>
              <a:buSzPts val="1100"/>
              <a:buFont typeface="Source Code Pro"/>
              <a:buNone/>
            </a:pPr>
            <a:r>
              <a:rPr lang="it-IT" sz="1100" b="1" i="0" u="none" strike="noStrike" cap="none">
                <a:solidFill>
                  <a:srgbClr val="FFFFFF"/>
                </a:solidFill>
                <a:latin typeface="Source Code Pro"/>
                <a:ea typeface="Source Code Pro"/>
                <a:cs typeface="Source Code Pro"/>
                <a:sym typeface="Source Code Pro"/>
              </a:rPr>
              <a:t>1978</a:t>
            </a:r>
            <a:endParaRPr sz="1100" b="1" i="0" u="none" strike="noStrike" cap="none">
              <a:solidFill>
                <a:srgbClr val="FFFFFF"/>
              </a:solidFill>
              <a:latin typeface="Source Code Pro"/>
              <a:ea typeface="Source Code Pro"/>
              <a:cs typeface="Source Code Pro"/>
              <a:sym typeface="Source Code Pro"/>
            </a:endParaRPr>
          </a:p>
          <a:p>
            <a:pPr marL="0" marR="0" lvl="0" indent="0" algn="l" rtl="0">
              <a:lnSpc>
                <a:spcPct val="100000"/>
              </a:lnSpc>
              <a:spcBef>
                <a:spcPts val="0"/>
              </a:spcBef>
              <a:spcAft>
                <a:spcPts val="0"/>
              </a:spcAft>
              <a:buClr>
                <a:srgbClr val="FFFFFF"/>
              </a:buClr>
              <a:buSzPts val="1100"/>
              <a:buFont typeface="Source Code Pro"/>
              <a:buNone/>
            </a:pPr>
            <a:r>
              <a:rPr lang="it-IT" sz="1100" b="1" i="0" u="none" strike="noStrike" cap="none">
                <a:solidFill>
                  <a:srgbClr val="FFFFFF"/>
                </a:solidFill>
                <a:latin typeface="Source Code Pro"/>
                <a:ea typeface="Source Code Pro"/>
                <a:cs typeface="Source Code Pro"/>
                <a:sym typeface="Source Code Pro"/>
              </a:rPr>
              <a:t>Condannato all’ergastolo </a:t>
            </a:r>
            <a:endParaRPr sz="1100" b="1" i="0" u="none" strike="noStrike" cap="none">
              <a:solidFill>
                <a:srgbClr val="FFFFFF"/>
              </a:solidFill>
              <a:latin typeface="Source Code Pro"/>
              <a:ea typeface="Source Code Pro"/>
              <a:cs typeface="Source Code Pro"/>
              <a:sym typeface="Source Code Pro"/>
            </a:endParaRPr>
          </a:p>
        </p:txBody>
      </p:sp>
      <p:pic>
        <p:nvPicPr>
          <p:cNvPr id="165" name="Google Shape;165;p6"/>
          <p:cNvPicPr preferRelativeResize="0"/>
          <p:nvPr/>
        </p:nvPicPr>
        <p:blipFill rotWithShape="1">
          <a:blip r:embed="rId6">
            <a:alphaModFix/>
          </a:blip>
          <a:srcRect t="8262" b="3269"/>
          <a:stretch/>
        </p:blipFill>
        <p:spPr>
          <a:xfrm>
            <a:off x="3831833" y="1266140"/>
            <a:ext cx="1874378" cy="2101460"/>
          </a:xfrm>
          <a:prstGeom prst="rect">
            <a:avLst/>
          </a:prstGeom>
          <a:noFill/>
          <a:ln>
            <a:noFill/>
          </a:ln>
        </p:spPr>
      </p:pic>
      <p:sp>
        <p:nvSpPr>
          <p:cNvPr id="166" name="Google Shape;166;p6"/>
          <p:cNvSpPr txBox="1"/>
          <p:nvPr/>
        </p:nvSpPr>
        <p:spPr>
          <a:xfrm>
            <a:off x="6297525" y="136324"/>
            <a:ext cx="2726100" cy="97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1400"/>
              <a:buFont typeface="Source Code Pro"/>
              <a:buNone/>
            </a:pPr>
            <a:r>
              <a:rPr lang="it-IT" b="1" i="0" u="none" strike="noStrike" cap="none">
                <a:solidFill>
                  <a:srgbClr val="FFFFFF"/>
                </a:solidFill>
                <a:latin typeface="Source Code Pro"/>
                <a:ea typeface="Source Code Pro"/>
                <a:cs typeface="Source Code Pro"/>
                <a:sym typeface="Source Code Pro"/>
              </a:rPr>
              <a:t>Mohamed El Bachir Boutinguiza</a:t>
            </a:r>
            <a:endParaRPr b="1" i="0" u="none" strike="noStrike" cap="none">
              <a:solidFill>
                <a:srgbClr val="FFFFFF"/>
              </a:solidFill>
              <a:latin typeface="Source Code Pro"/>
              <a:ea typeface="Source Code Pro"/>
              <a:cs typeface="Source Code Pro"/>
              <a:sym typeface="Source Code Pro"/>
            </a:endParaRPr>
          </a:p>
          <a:p>
            <a:pPr marL="0" marR="0" lvl="0" indent="0" algn="just" rtl="0">
              <a:lnSpc>
                <a:spcPct val="100000"/>
              </a:lnSpc>
              <a:spcBef>
                <a:spcPts val="0"/>
              </a:spcBef>
              <a:spcAft>
                <a:spcPts val="0"/>
              </a:spcAft>
              <a:buClr>
                <a:srgbClr val="FFFFFF"/>
              </a:buClr>
              <a:buSzPts val="1100"/>
              <a:buFont typeface="Source Code Pro"/>
              <a:buNone/>
            </a:pPr>
            <a:r>
              <a:rPr lang="it-IT" sz="1100" b="1" i="0" u="none" strike="noStrike" cap="none">
                <a:solidFill>
                  <a:srgbClr val="FFFFFF"/>
                </a:solidFill>
                <a:latin typeface="Source Code Pro"/>
                <a:ea typeface="Source Code Pro"/>
                <a:cs typeface="Source Code Pro"/>
                <a:sym typeface="Source Code Pro"/>
              </a:rPr>
              <a:t>1974</a:t>
            </a:r>
            <a:endParaRPr sz="1100" b="1" i="0" u="none" strike="noStrike" cap="none">
              <a:solidFill>
                <a:srgbClr val="FFFFFF"/>
              </a:solidFill>
              <a:latin typeface="Source Code Pro"/>
              <a:ea typeface="Source Code Pro"/>
              <a:cs typeface="Source Code Pro"/>
              <a:sym typeface="Source Code Pro"/>
            </a:endParaRPr>
          </a:p>
          <a:p>
            <a:pPr marL="0" marR="0" lvl="0" indent="0" algn="just" rtl="0">
              <a:lnSpc>
                <a:spcPct val="100000"/>
              </a:lnSpc>
              <a:spcBef>
                <a:spcPts val="0"/>
              </a:spcBef>
              <a:spcAft>
                <a:spcPts val="0"/>
              </a:spcAft>
              <a:buClr>
                <a:srgbClr val="FFFFFF"/>
              </a:buClr>
              <a:buSzPts val="1100"/>
              <a:buFont typeface="Source Code Pro"/>
              <a:buNone/>
            </a:pPr>
            <a:r>
              <a:rPr lang="it-IT" sz="1100" b="1" i="0" u="none" strike="noStrike" cap="none">
                <a:solidFill>
                  <a:srgbClr val="FFFFFF"/>
                </a:solidFill>
                <a:latin typeface="Source Code Pro"/>
                <a:ea typeface="Source Code Pro"/>
                <a:cs typeface="Source Code Pro"/>
                <a:sym typeface="Source Code Pro"/>
              </a:rPr>
              <a:t>Manifestante di Gdeim Izik  </a:t>
            </a:r>
            <a:endParaRPr sz="1100" b="1" i="0" u="none" strike="noStrike" cap="none">
              <a:solidFill>
                <a:srgbClr val="FFFFFF"/>
              </a:solidFill>
              <a:latin typeface="Source Code Pro"/>
              <a:ea typeface="Source Code Pro"/>
              <a:cs typeface="Source Code Pro"/>
              <a:sym typeface="Source Code Pro"/>
            </a:endParaRPr>
          </a:p>
          <a:p>
            <a:pPr marL="0" marR="0" lvl="0" indent="0" algn="just" rtl="0">
              <a:lnSpc>
                <a:spcPct val="100000"/>
              </a:lnSpc>
              <a:spcBef>
                <a:spcPts val="0"/>
              </a:spcBef>
              <a:spcAft>
                <a:spcPts val="0"/>
              </a:spcAft>
              <a:buClr>
                <a:srgbClr val="FFFFFF"/>
              </a:buClr>
              <a:buSzPts val="1100"/>
              <a:buFont typeface="Source Code Pro"/>
              <a:buNone/>
            </a:pPr>
            <a:r>
              <a:rPr lang="it-IT" sz="1100" b="1" i="0" u="none" strike="noStrike" cap="none">
                <a:solidFill>
                  <a:srgbClr val="FFFFFF"/>
                </a:solidFill>
                <a:latin typeface="Source Code Pro"/>
                <a:ea typeface="Source Code Pro"/>
                <a:cs typeface="Source Code Pro"/>
                <a:sym typeface="Source Code Pro"/>
              </a:rPr>
              <a:t>Condannato all’ergastolo</a:t>
            </a:r>
            <a:endParaRPr sz="1100" b="1" i="0" u="none" strike="noStrike" cap="none">
              <a:solidFill>
                <a:srgbClr val="FFFFFF"/>
              </a:solidFill>
              <a:latin typeface="Source Code Pro"/>
              <a:ea typeface="Source Code Pro"/>
              <a:cs typeface="Source Code Pro"/>
              <a:sym typeface="Source Code Pro"/>
            </a:endParaRPr>
          </a:p>
        </p:txBody>
      </p:sp>
      <p:pic>
        <p:nvPicPr>
          <p:cNvPr id="167" name="Google Shape;167;p6"/>
          <p:cNvPicPr preferRelativeResize="0"/>
          <p:nvPr/>
        </p:nvPicPr>
        <p:blipFill rotWithShape="1">
          <a:blip r:embed="rId7">
            <a:alphaModFix/>
          </a:blip>
          <a:srcRect t="435" r="1505" b="435"/>
          <a:stretch/>
        </p:blipFill>
        <p:spPr>
          <a:xfrm>
            <a:off x="6531550" y="1272102"/>
            <a:ext cx="1760025" cy="2089553"/>
          </a:xfrm>
          <a:prstGeom prst="rect">
            <a:avLst/>
          </a:prstGeom>
          <a:noFill/>
          <a:ln>
            <a:noFill/>
          </a:ln>
        </p:spPr>
      </p:pic>
      <p:sp>
        <p:nvSpPr>
          <p:cNvPr id="168" name="Google Shape;168;p6"/>
          <p:cNvSpPr txBox="1"/>
          <p:nvPr/>
        </p:nvSpPr>
        <p:spPr>
          <a:xfrm>
            <a:off x="4385050" y="3470519"/>
            <a:ext cx="4572000" cy="166199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Calibri"/>
              <a:buNone/>
            </a:pPr>
            <a:r>
              <a:rPr lang="it-IT" sz="1800" b="1" i="0" u="none" strike="noStrike" cap="none">
                <a:solidFill>
                  <a:srgbClr val="FFFFFF"/>
                </a:solidFill>
                <a:latin typeface="Calibri"/>
                <a:ea typeface="Calibri"/>
                <a:cs typeface="Calibri"/>
                <a:sym typeface="Calibri"/>
              </a:rPr>
              <a:t>Prigionieri nella propria terra</a:t>
            </a:r>
            <a:br>
              <a:rPr lang="it-IT" sz="1800" b="0" i="0" u="none" strike="noStrike" cap="none">
                <a:solidFill>
                  <a:srgbClr val="FFFFFF"/>
                </a:solidFill>
                <a:latin typeface="Calibri"/>
                <a:ea typeface="Calibri"/>
                <a:cs typeface="Calibri"/>
                <a:sym typeface="Calibri"/>
              </a:rPr>
            </a:br>
            <a:r>
              <a:rPr lang="it-IT" sz="1800" b="0" i="0" u="none" strike="noStrike" cap="none">
                <a:solidFill>
                  <a:srgbClr val="FFFFFF"/>
                </a:solidFill>
                <a:latin typeface="Calibri"/>
                <a:ea typeface="Calibri"/>
                <a:cs typeface="Calibri"/>
                <a:sym typeface="Calibri"/>
              </a:rPr>
              <a:t>Progetto di sostegno ai prigionieri politici saharawi</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600"/>
              <a:buFont typeface="Calibri"/>
              <a:buNone/>
            </a:pPr>
            <a:r>
              <a:rPr lang="it-IT" sz="1600" b="0" i="0" u="none" strike="noStrike" cap="none">
                <a:solidFill>
                  <a:srgbClr val="FFFFFF"/>
                </a:solidFill>
                <a:latin typeface="Calibri"/>
                <a:ea typeface="Calibri"/>
                <a:cs typeface="Calibri"/>
                <a:sym typeface="Calibri"/>
              </a:rPr>
              <a:t>7 novembre 2020</a:t>
            </a:r>
            <a:br>
              <a:rPr lang="it-IT" sz="1600" b="0" i="0" u="none" strike="noStrike" cap="none">
                <a:solidFill>
                  <a:srgbClr val="FFFFFF"/>
                </a:solidFill>
                <a:latin typeface="Calibri"/>
                <a:ea typeface="Calibri"/>
                <a:cs typeface="Calibri"/>
                <a:sym typeface="Calibri"/>
              </a:rPr>
            </a:br>
            <a:r>
              <a:rPr lang="it-IT" sz="1600" b="0" i="0" u="none" strike="noStrike" cap="none">
                <a:solidFill>
                  <a:srgbClr val="FFFFFF"/>
                </a:solidFill>
                <a:latin typeface="Calibri"/>
                <a:ea typeface="Calibri"/>
                <a:cs typeface="Calibri"/>
                <a:sym typeface="Calibri"/>
              </a:rPr>
              <a:t>Rete Saharawi</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600"/>
              <a:buFont typeface="Calibri"/>
              <a:buNone/>
            </a:pPr>
            <a:r>
              <a:rPr lang="it-IT" sz="1600" b="0" i="0" u="none" strike="noStrike" cap="none">
                <a:solidFill>
                  <a:srgbClr val="FFFFFF"/>
                </a:solidFill>
                <a:latin typeface="Calibri"/>
                <a:ea typeface="Calibri"/>
                <a:cs typeface="Calibri"/>
                <a:sym typeface="Calibri"/>
              </a:rPr>
              <a:t> Solidarietà italiana con il popolo saharawi ODV</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7"/>
          <p:cNvSpPr/>
          <p:nvPr/>
        </p:nvSpPr>
        <p:spPr>
          <a:xfrm>
            <a:off x="0" y="0"/>
            <a:ext cx="9144000" cy="51435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4" name="Google Shape;174;p7" descr="Immagine che contiene freccia&#10;&#10;Descrizione generata automaticamente"/>
          <p:cNvPicPr preferRelativeResize="0"/>
          <p:nvPr/>
        </p:nvPicPr>
        <p:blipFill rotWithShape="1">
          <a:blip r:embed="rId3">
            <a:alphaModFix/>
          </a:blip>
          <a:srcRect/>
          <a:stretch/>
        </p:blipFill>
        <p:spPr>
          <a:xfrm>
            <a:off x="20" y="10"/>
            <a:ext cx="9143980" cy="5143490"/>
          </a:xfrm>
          <a:prstGeom prst="rect">
            <a:avLst/>
          </a:prstGeom>
          <a:noFill/>
          <a:ln>
            <a:noFill/>
          </a:ln>
        </p:spPr>
      </p:pic>
      <p:sp>
        <p:nvSpPr>
          <p:cNvPr id="175" name="Google Shape;175;p7"/>
          <p:cNvSpPr/>
          <p:nvPr/>
        </p:nvSpPr>
        <p:spPr>
          <a:xfrm>
            <a:off x="474985" y="805331"/>
            <a:ext cx="6745622" cy="3774181"/>
          </a:xfrm>
          <a:custGeom>
            <a:avLst/>
            <a:gdLst/>
            <a:ahLst/>
            <a:cxnLst/>
            <a:rect l="l" t="t" r="r" b="b"/>
            <a:pathLst>
              <a:path w="5952405" h="4412648" extrusionOk="0">
                <a:moveTo>
                  <a:pt x="5087889" y="880798"/>
                </a:moveTo>
                <a:cubicBezTo>
                  <a:pt x="5087889" y="880798"/>
                  <a:pt x="5087889" y="880798"/>
                  <a:pt x="5602872" y="880798"/>
                </a:cubicBezTo>
                <a:cubicBezTo>
                  <a:pt x="5636241" y="880798"/>
                  <a:pt x="5666272" y="898528"/>
                  <a:pt x="5682956" y="927340"/>
                </a:cubicBezTo>
                <a:cubicBezTo>
                  <a:pt x="5682956" y="927340"/>
                  <a:pt x="5682956" y="927340"/>
                  <a:pt x="5939892" y="1371716"/>
                </a:cubicBezTo>
                <a:cubicBezTo>
                  <a:pt x="5956576" y="1399421"/>
                  <a:pt x="5956576" y="1434882"/>
                  <a:pt x="5939892" y="1462586"/>
                </a:cubicBezTo>
                <a:cubicBezTo>
                  <a:pt x="5939892" y="1462586"/>
                  <a:pt x="5939892" y="1462586"/>
                  <a:pt x="5682956" y="1906962"/>
                </a:cubicBezTo>
                <a:cubicBezTo>
                  <a:pt x="5666272" y="1935775"/>
                  <a:pt x="5636241" y="1953505"/>
                  <a:pt x="5602872" y="1953505"/>
                </a:cubicBezTo>
                <a:cubicBezTo>
                  <a:pt x="5602872" y="1953505"/>
                  <a:pt x="5602872" y="1953505"/>
                  <a:pt x="5087889" y="1953505"/>
                </a:cubicBezTo>
                <a:cubicBezTo>
                  <a:pt x="5055632" y="1953505"/>
                  <a:pt x="5024489" y="1935775"/>
                  <a:pt x="5008916" y="1906962"/>
                </a:cubicBezTo>
                <a:cubicBezTo>
                  <a:pt x="5008916" y="1906962"/>
                  <a:pt x="5008916" y="1906962"/>
                  <a:pt x="4750868" y="1462586"/>
                </a:cubicBezTo>
                <a:cubicBezTo>
                  <a:pt x="4734184" y="1434882"/>
                  <a:pt x="4734184" y="1399421"/>
                  <a:pt x="4750868" y="1371716"/>
                </a:cubicBezTo>
                <a:cubicBezTo>
                  <a:pt x="4750868" y="1371716"/>
                  <a:pt x="4750868" y="1371716"/>
                  <a:pt x="5008916" y="927340"/>
                </a:cubicBezTo>
                <a:cubicBezTo>
                  <a:pt x="5024489" y="898528"/>
                  <a:pt x="5055632" y="880798"/>
                  <a:pt x="5087889" y="880798"/>
                </a:cubicBezTo>
                <a:close/>
                <a:moveTo>
                  <a:pt x="1437823" y="0"/>
                </a:moveTo>
                <a:cubicBezTo>
                  <a:pt x="1437823" y="0"/>
                  <a:pt x="1437823" y="0"/>
                  <a:pt x="3556238" y="0"/>
                </a:cubicBezTo>
                <a:cubicBezTo>
                  <a:pt x="3693500" y="0"/>
                  <a:pt x="3817038" y="72936"/>
                  <a:pt x="3885668" y="191458"/>
                </a:cubicBezTo>
                <a:cubicBezTo>
                  <a:pt x="3885668" y="191458"/>
                  <a:pt x="3885668" y="191458"/>
                  <a:pt x="4942588" y="2019425"/>
                </a:cubicBezTo>
                <a:cubicBezTo>
                  <a:pt x="5011220" y="2133388"/>
                  <a:pt x="5011220" y="2279261"/>
                  <a:pt x="4942588" y="2393224"/>
                </a:cubicBezTo>
                <a:cubicBezTo>
                  <a:pt x="4942588" y="2393224"/>
                  <a:pt x="4942588" y="2393224"/>
                  <a:pt x="4550147" y="3071961"/>
                </a:cubicBezTo>
                <a:lnTo>
                  <a:pt x="4549818" y="3072530"/>
                </a:lnTo>
                <a:lnTo>
                  <a:pt x="4539741" y="3072530"/>
                </a:lnTo>
                <a:cubicBezTo>
                  <a:pt x="4403802" y="3072530"/>
                  <a:pt x="4131924" y="3072530"/>
                  <a:pt x="3588169" y="3072530"/>
                </a:cubicBezTo>
                <a:cubicBezTo>
                  <a:pt x="3529910" y="3072530"/>
                  <a:pt x="3458704" y="3110912"/>
                  <a:pt x="3432811" y="3158889"/>
                </a:cubicBezTo>
                <a:cubicBezTo>
                  <a:pt x="3432811" y="3158889"/>
                  <a:pt x="3432811" y="3158889"/>
                  <a:pt x="2889055" y="4089642"/>
                </a:cubicBezTo>
                <a:cubicBezTo>
                  <a:pt x="2859925" y="4140817"/>
                  <a:pt x="2859925" y="4217580"/>
                  <a:pt x="2889055" y="4268756"/>
                </a:cubicBezTo>
                <a:cubicBezTo>
                  <a:pt x="2889055" y="4268756"/>
                  <a:pt x="2889055" y="4268756"/>
                  <a:pt x="2957025" y="4385100"/>
                </a:cubicBezTo>
                <a:lnTo>
                  <a:pt x="2973119" y="4412648"/>
                </a:lnTo>
                <a:lnTo>
                  <a:pt x="2913734" y="4412648"/>
                </a:lnTo>
                <a:cubicBezTo>
                  <a:pt x="2599952" y="4412648"/>
                  <a:pt x="2132928" y="4412648"/>
                  <a:pt x="1437823" y="4412648"/>
                </a:cubicBezTo>
                <a:cubicBezTo>
                  <a:pt x="1305136" y="4412648"/>
                  <a:pt x="1177025" y="4339712"/>
                  <a:pt x="1112968" y="4221190"/>
                </a:cubicBezTo>
                <a:cubicBezTo>
                  <a:pt x="1112968" y="4221190"/>
                  <a:pt x="1112968" y="4221190"/>
                  <a:pt x="51474" y="2393224"/>
                </a:cubicBezTo>
                <a:cubicBezTo>
                  <a:pt x="-17158" y="2279261"/>
                  <a:pt x="-17158" y="2133388"/>
                  <a:pt x="51474" y="2019425"/>
                </a:cubicBezTo>
                <a:cubicBezTo>
                  <a:pt x="51474" y="2019425"/>
                  <a:pt x="51474" y="2019425"/>
                  <a:pt x="1112968" y="191458"/>
                </a:cubicBezTo>
                <a:cubicBezTo>
                  <a:pt x="1177025" y="72936"/>
                  <a:pt x="1305136" y="0"/>
                  <a:pt x="143782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76" name="Google Shape;176;p7"/>
          <p:cNvPicPr preferRelativeResize="0"/>
          <p:nvPr/>
        </p:nvPicPr>
        <p:blipFill rotWithShape="1">
          <a:blip r:embed="rId4">
            <a:alphaModFix/>
          </a:blip>
          <a:srcRect l="1124" r="1776" b="2"/>
          <a:stretch/>
        </p:blipFill>
        <p:spPr>
          <a:xfrm>
            <a:off x="3135650" y="3671083"/>
            <a:ext cx="1011300" cy="885771"/>
          </a:xfrm>
          <a:custGeom>
            <a:avLst/>
            <a:gdLst/>
            <a:ahLst/>
            <a:cxnLst/>
            <a:rect l="l" t="t" r="r" b="b"/>
            <a:pathLst>
              <a:path w="2298408" h="2013116" extrusionOk="0">
                <a:moveTo>
                  <a:pt x="655742" y="0"/>
                </a:moveTo>
                <a:cubicBezTo>
                  <a:pt x="1644875" y="0"/>
                  <a:pt x="1644875" y="0"/>
                  <a:pt x="1644875" y="0"/>
                </a:cubicBezTo>
                <a:cubicBezTo>
                  <a:pt x="1694920" y="0"/>
                  <a:pt x="1759685" y="34910"/>
                  <a:pt x="1786179" y="78547"/>
                </a:cubicBezTo>
                <a:cubicBezTo>
                  <a:pt x="2280745" y="925103"/>
                  <a:pt x="2280745" y="925103"/>
                  <a:pt x="2280745" y="925103"/>
                </a:cubicBezTo>
                <a:cubicBezTo>
                  <a:pt x="2304296" y="971649"/>
                  <a:pt x="2304296" y="1041468"/>
                  <a:pt x="2280745" y="1088014"/>
                </a:cubicBezTo>
                <a:cubicBezTo>
                  <a:pt x="1786179" y="1934570"/>
                  <a:pt x="1786179" y="1934570"/>
                  <a:pt x="1786179" y="1934570"/>
                </a:cubicBezTo>
                <a:cubicBezTo>
                  <a:pt x="1759685" y="1978207"/>
                  <a:pt x="1694920" y="2013116"/>
                  <a:pt x="1644875" y="2013116"/>
                </a:cubicBezTo>
                <a:lnTo>
                  <a:pt x="655742" y="2013116"/>
                </a:lnTo>
                <a:cubicBezTo>
                  <a:pt x="602753" y="2013116"/>
                  <a:pt x="537989" y="1978207"/>
                  <a:pt x="514438" y="1934570"/>
                </a:cubicBezTo>
                <a:cubicBezTo>
                  <a:pt x="19872" y="1088014"/>
                  <a:pt x="19872" y="1088014"/>
                  <a:pt x="19872" y="1088014"/>
                </a:cubicBezTo>
                <a:cubicBezTo>
                  <a:pt x="-6623" y="1041468"/>
                  <a:pt x="-6623" y="971649"/>
                  <a:pt x="19872" y="925103"/>
                </a:cubicBezTo>
                <a:cubicBezTo>
                  <a:pt x="514438" y="78547"/>
                  <a:pt x="514438" y="78547"/>
                  <a:pt x="514438" y="78547"/>
                </a:cubicBezTo>
                <a:cubicBezTo>
                  <a:pt x="537989" y="34910"/>
                  <a:pt x="602753" y="0"/>
                  <a:pt x="655742" y="0"/>
                </a:cubicBezTo>
                <a:close/>
              </a:path>
            </a:pathLst>
          </a:custGeom>
          <a:noFill/>
          <a:ln>
            <a:noFill/>
          </a:ln>
        </p:spPr>
      </p:pic>
      <p:sp>
        <p:nvSpPr>
          <p:cNvPr id="177" name="Google Shape;177;p7"/>
          <p:cNvSpPr txBox="1"/>
          <p:nvPr/>
        </p:nvSpPr>
        <p:spPr>
          <a:xfrm>
            <a:off x="669850" y="498975"/>
            <a:ext cx="2622300" cy="7119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FFFFFF"/>
              </a:buClr>
              <a:buSzPts val="1400"/>
              <a:buFont typeface="Source Code Pro"/>
              <a:buNone/>
            </a:pPr>
            <a:r>
              <a:rPr lang="it-IT" sz="1400" b="1" i="0" u="none" strike="noStrike" cap="none">
                <a:solidFill>
                  <a:srgbClr val="FFFFFF"/>
                </a:solidFill>
                <a:latin typeface="Source Code Pro"/>
                <a:ea typeface="Source Code Pro"/>
                <a:cs typeface="Source Code Pro"/>
                <a:sym typeface="Source Code Pro"/>
              </a:rPr>
              <a:t>Mohamed Bani </a:t>
            </a:r>
            <a:endParaRPr sz="1400" b="1" i="0" u="none" strike="noStrike" cap="none">
              <a:solidFill>
                <a:srgbClr val="FFFFFF"/>
              </a:solidFill>
              <a:latin typeface="Source Code Pro"/>
              <a:ea typeface="Source Code Pro"/>
              <a:cs typeface="Source Code Pro"/>
              <a:sym typeface="Source Code Pro"/>
            </a:endParaRPr>
          </a:p>
          <a:p>
            <a:pPr marL="0" marR="0" lvl="0" indent="0" algn="just" rtl="0">
              <a:lnSpc>
                <a:spcPct val="100000"/>
              </a:lnSpc>
              <a:spcBef>
                <a:spcPts val="0"/>
              </a:spcBef>
              <a:spcAft>
                <a:spcPts val="0"/>
              </a:spcAft>
              <a:buClr>
                <a:srgbClr val="FFFFFF"/>
              </a:buClr>
              <a:buSzPts val="1100"/>
              <a:buFont typeface="Source Code Pro"/>
              <a:buNone/>
            </a:pPr>
            <a:r>
              <a:rPr lang="it-IT" sz="1100" b="1" i="0" u="none" strike="noStrike" cap="none">
                <a:solidFill>
                  <a:srgbClr val="FFFFFF"/>
                </a:solidFill>
                <a:latin typeface="Source Code Pro"/>
                <a:ea typeface="Source Code Pro"/>
                <a:cs typeface="Source Code Pro"/>
                <a:sym typeface="Source Code Pro"/>
              </a:rPr>
              <a:t>1969</a:t>
            </a:r>
            <a:endParaRPr sz="1100" b="1" i="0" u="none" strike="noStrike" cap="none">
              <a:solidFill>
                <a:srgbClr val="FFFFFF"/>
              </a:solidFill>
              <a:latin typeface="Source Code Pro"/>
              <a:ea typeface="Source Code Pro"/>
              <a:cs typeface="Source Code Pro"/>
              <a:sym typeface="Source Code Pro"/>
            </a:endParaRPr>
          </a:p>
          <a:p>
            <a:pPr marL="0" marR="0" lvl="0" indent="0" algn="just" rtl="0">
              <a:lnSpc>
                <a:spcPct val="100000"/>
              </a:lnSpc>
              <a:spcBef>
                <a:spcPts val="0"/>
              </a:spcBef>
              <a:spcAft>
                <a:spcPts val="0"/>
              </a:spcAft>
              <a:buClr>
                <a:srgbClr val="FFFFFF"/>
              </a:buClr>
              <a:buSzPts val="1100"/>
              <a:buFont typeface="Source Code Pro"/>
              <a:buNone/>
            </a:pPr>
            <a:r>
              <a:rPr lang="it-IT" sz="1100" b="1" i="0" u="none" strike="noStrike" cap="none">
                <a:solidFill>
                  <a:srgbClr val="FFFFFF"/>
                </a:solidFill>
                <a:latin typeface="Source Code Pro"/>
                <a:ea typeface="Source Code Pro"/>
                <a:cs typeface="Source Code Pro"/>
                <a:sym typeface="Source Code Pro"/>
              </a:rPr>
              <a:t>Condannato all’ergastolo</a:t>
            </a:r>
            <a:endParaRPr sz="1100" b="1" i="0" u="none" strike="noStrike" cap="none">
              <a:solidFill>
                <a:srgbClr val="FFFFFF"/>
              </a:solidFill>
              <a:latin typeface="Source Code Pro"/>
              <a:ea typeface="Source Code Pro"/>
              <a:cs typeface="Source Code Pro"/>
              <a:sym typeface="Source Code Pro"/>
            </a:endParaRPr>
          </a:p>
        </p:txBody>
      </p:sp>
      <p:pic>
        <p:nvPicPr>
          <p:cNvPr id="178" name="Google Shape;178;p7"/>
          <p:cNvPicPr preferRelativeResize="0"/>
          <p:nvPr/>
        </p:nvPicPr>
        <p:blipFill rotWithShape="1">
          <a:blip r:embed="rId5">
            <a:alphaModFix/>
          </a:blip>
          <a:srcRect l="-5161" t="10609" r="-5161" b="12329"/>
          <a:stretch/>
        </p:blipFill>
        <p:spPr>
          <a:xfrm>
            <a:off x="724100" y="1271875"/>
            <a:ext cx="2152773" cy="2121132"/>
          </a:xfrm>
          <a:prstGeom prst="rect">
            <a:avLst/>
          </a:prstGeom>
          <a:noFill/>
          <a:ln>
            <a:noFill/>
          </a:ln>
        </p:spPr>
      </p:pic>
      <p:sp>
        <p:nvSpPr>
          <p:cNvPr id="179" name="Google Shape;179;p7"/>
          <p:cNvSpPr txBox="1"/>
          <p:nvPr/>
        </p:nvSpPr>
        <p:spPr>
          <a:xfrm>
            <a:off x="3489650" y="498975"/>
            <a:ext cx="2477100" cy="711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1400"/>
              <a:buFont typeface="Source Code Pro"/>
              <a:buNone/>
            </a:pPr>
            <a:r>
              <a:rPr lang="it-IT" sz="1400" b="1" i="0" u="none" strike="noStrike" cap="none">
                <a:solidFill>
                  <a:schemeClr val="lt1"/>
                </a:solidFill>
                <a:latin typeface="Source Code Pro"/>
                <a:ea typeface="Source Code Pro"/>
                <a:cs typeface="Source Code Pro"/>
                <a:sym typeface="Source Code Pro"/>
              </a:rPr>
              <a:t>Sidi Abdallah B'hah</a:t>
            </a:r>
            <a:endParaRPr sz="1400" b="1" i="0" u="none" strike="noStrike" cap="none">
              <a:solidFill>
                <a:schemeClr val="lt1"/>
              </a:solidFill>
              <a:latin typeface="Source Code Pro"/>
              <a:ea typeface="Source Code Pro"/>
              <a:cs typeface="Source Code Pro"/>
              <a:sym typeface="Source Code Pro"/>
            </a:endParaRPr>
          </a:p>
          <a:p>
            <a:pPr marL="0" marR="0" lvl="0" indent="0" algn="l" rtl="0">
              <a:lnSpc>
                <a:spcPct val="100000"/>
              </a:lnSpc>
              <a:spcBef>
                <a:spcPts val="0"/>
              </a:spcBef>
              <a:spcAft>
                <a:spcPts val="0"/>
              </a:spcAft>
              <a:buClr>
                <a:schemeClr val="lt1"/>
              </a:buClr>
              <a:buSzPts val="1100"/>
              <a:buFont typeface="Source Code Pro"/>
              <a:buNone/>
            </a:pPr>
            <a:r>
              <a:rPr lang="it-IT" sz="1100" b="1" i="0" u="none" strike="noStrike" cap="none">
                <a:solidFill>
                  <a:schemeClr val="lt1"/>
                </a:solidFill>
                <a:latin typeface="Source Code Pro"/>
                <a:ea typeface="Source Code Pro"/>
                <a:cs typeface="Source Code Pro"/>
                <a:sym typeface="Source Code Pro"/>
              </a:rPr>
              <a:t>1975</a:t>
            </a:r>
            <a:endParaRPr sz="1100" b="1" i="0" u="none" strike="noStrike" cap="none">
              <a:solidFill>
                <a:schemeClr val="lt1"/>
              </a:solidFill>
              <a:latin typeface="Source Code Pro"/>
              <a:ea typeface="Source Code Pro"/>
              <a:cs typeface="Source Code Pro"/>
              <a:sym typeface="Source Code Pro"/>
            </a:endParaRPr>
          </a:p>
          <a:p>
            <a:pPr marL="0" marR="0" lvl="0" indent="0" algn="l" rtl="0">
              <a:lnSpc>
                <a:spcPct val="100000"/>
              </a:lnSpc>
              <a:spcBef>
                <a:spcPts val="0"/>
              </a:spcBef>
              <a:spcAft>
                <a:spcPts val="0"/>
              </a:spcAft>
              <a:buClr>
                <a:schemeClr val="lt1"/>
              </a:buClr>
              <a:buSzPts val="1100"/>
              <a:buFont typeface="Source Code Pro"/>
              <a:buNone/>
            </a:pPr>
            <a:r>
              <a:rPr lang="it-IT" sz="1100" b="1" i="0" u="none" strike="noStrike" cap="none">
                <a:solidFill>
                  <a:schemeClr val="lt1"/>
                </a:solidFill>
                <a:latin typeface="Source Code Pro"/>
                <a:ea typeface="Source Code Pro"/>
                <a:cs typeface="Source Code Pro"/>
                <a:sym typeface="Source Code Pro"/>
              </a:rPr>
              <a:t>Condannato all’ergastolo</a:t>
            </a:r>
            <a:r>
              <a:rPr lang="it-IT" sz="1100" b="1" i="0" u="none" strike="noStrike" cap="none">
                <a:solidFill>
                  <a:schemeClr val="dk1"/>
                </a:solidFill>
                <a:latin typeface="Source Code Pro"/>
                <a:ea typeface="Source Code Pro"/>
                <a:cs typeface="Source Code Pro"/>
                <a:sym typeface="Source Code Pro"/>
              </a:rPr>
              <a:t> </a:t>
            </a:r>
            <a:endParaRPr sz="1100" b="1" i="0" u="none" strike="noStrike" cap="none">
              <a:solidFill>
                <a:schemeClr val="dk1"/>
              </a:solidFill>
              <a:latin typeface="Source Code Pro"/>
              <a:ea typeface="Source Code Pro"/>
              <a:cs typeface="Source Code Pro"/>
              <a:sym typeface="Source Code Pro"/>
            </a:endParaRPr>
          </a:p>
        </p:txBody>
      </p:sp>
      <p:pic>
        <p:nvPicPr>
          <p:cNvPr id="180" name="Google Shape;180;p7"/>
          <p:cNvPicPr preferRelativeResize="0"/>
          <p:nvPr/>
        </p:nvPicPr>
        <p:blipFill rotWithShape="1">
          <a:blip r:embed="rId6">
            <a:alphaModFix/>
          </a:blip>
          <a:srcRect l="-1055" t="5681" r="-1055" b="8099"/>
          <a:stretch/>
        </p:blipFill>
        <p:spPr>
          <a:xfrm>
            <a:off x="3650008" y="1299605"/>
            <a:ext cx="1923815" cy="2121119"/>
          </a:xfrm>
          <a:prstGeom prst="rect">
            <a:avLst/>
          </a:prstGeom>
          <a:noFill/>
          <a:ln>
            <a:noFill/>
          </a:ln>
        </p:spPr>
      </p:pic>
      <p:sp>
        <p:nvSpPr>
          <p:cNvPr id="181" name="Google Shape;181;p7"/>
          <p:cNvSpPr txBox="1"/>
          <p:nvPr/>
        </p:nvSpPr>
        <p:spPr>
          <a:xfrm>
            <a:off x="6346950" y="324975"/>
            <a:ext cx="2734500" cy="8859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FFFFFF"/>
              </a:buClr>
              <a:buSzPts val="1400"/>
              <a:buFont typeface="Source Code Pro"/>
              <a:buNone/>
            </a:pPr>
            <a:r>
              <a:rPr lang="it-IT" sz="1400" b="1" i="0" u="none" strike="noStrike" cap="none">
                <a:solidFill>
                  <a:srgbClr val="FFFFFF"/>
                </a:solidFill>
                <a:latin typeface="Source Code Pro"/>
                <a:ea typeface="Source Code Pro"/>
                <a:cs typeface="Source Code Pro"/>
                <a:sym typeface="Source Code Pro"/>
              </a:rPr>
              <a:t>Mohamed Embarek Lefkir</a:t>
            </a:r>
            <a:endParaRPr sz="1400" b="1" i="0" u="none" strike="noStrike" cap="none">
              <a:solidFill>
                <a:srgbClr val="FFFFFF"/>
              </a:solidFill>
              <a:latin typeface="Source Code Pro"/>
              <a:ea typeface="Source Code Pro"/>
              <a:cs typeface="Source Code Pro"/>
              <a:sym typeface="Source Code Pro"/>
            </a:endParaRPr>
          </a:p>
          <a:p>
            <a:pPr marL="0" marR="0" lvl="0" indent="0" algn="just" rtl="0">
              <a:lnSpc>
                <a:spcPct val="100000"/>
              </a:lnSpc>
              <a:spcBef>
                <a:spcPts val="0"/>
              </a:spcBef>
              <a:spcAft>
                <a:spcPts val="0"/>
              </a:spcAft>
              <a:buClr>
                <a:srgbClr val="FFFFFF"/>
              </a:buClr>
              <a:buSzPts val="1100"/>
              <a:buFont typeface="Source Code Pro"/>
              <a:buNone/>
            </a:pPr>
            <a:r>
              <a:rPr lang="it-IT" sz="1100" b="1" i="0" u="none" strike="noStrike" cap="none">
                <a:solidFill>
                  <a:srgbClr val="FFFFFF"/>
                </a:solidFill>
                <a:latin typeface="Source Code Pro"/>
                <a:ea typeface="Source Code Pro"/>
                <a:cs typeface="Source Code Pro"/>
                <a:sym typeface="Source Code Pro"/>
              </a:rPr>
              <a:t>1978</a:t>
            </a:r>
            <a:endParaRPr sz="1100" b="1" i="0" u="none" strike="noStrike" cap="none">
              <a:solidFill>
                <a:srgbClr val="FFFFFF"/>
              </a:solidFill>
              <a:latin typeface="Source Code Pro"/>
              <a:ea typeface="Source Code Pro"/>
              <a:cs typeface="Source Code Pro"/>
              <a:sym typeface="Source Code Pro"/>
            </a:endParaRPr>
          </a:p>
          <a:p>
            <a:pPr marL="0" marR="0" lvl="0" indent="0" algn="just" rtl="0">
              <a:lnSpc>
                <a:spcPct val="100000"/>
              </a:lnSpc>
              <a:spcBef>
                <a:spcPts val="0"/>
              </a:spcBef>
              <a:spcAft>
                <a:spcPts val="0"/>
              </a:spcAft>
              <a:buClr>
                <a:srgbClr val="FFFFFF"/>
              </a:buClr>
              <a:buSzPts val="1100"/>
              <a:buFont typeface="Source Code Pro"/>
              <a:buNone/>
            </a:pPr>
            <a:r>
              <a:rPr lang="it-IT" sz="1100" b="1" i="0" u="none" strike="noStrike" cap="none">
                <a:solidFill>
                  <a:srgbClr val="FFFFFF"/>
                </a:solidFill>
                <a:latin typeface="Source Code Pro"/>
                <a:ea typeface="Source Code Pro"/>
                <a:cs typeface="Source Code Pro"/>
                <a:sym typeface="Source Code Pro"/>
              </a:rPr>
              <a:t>Militante per i diritti umani</a:t>
            </a:r>
            <a:endParaRPr sz="1100" b="1" i="0" u="none" strike="noStrike" cap="none">
              <a:solidFill>
                <a:srgbClr val="FFFFFF"/>
              </a:solidFill>
              <a:latin typeface="Source Code Pro"/>
              <a:ea typeface="Source Code Pro"/>
              <a:cs typeface="Source Code Pro"/>
              <a:sym typeface="Source Code Pro"/>
            </a:endParaRPr>
          </a:p>
          <a:p>
            <a:pPr marL="0" marR="0" lvl="0" indent="0" algn="just" rtl="0">
              <a:lnSpc>
                <a:spcPct val="100000"/>
              </a:lnSpc>
              <a:spcBef>
                <a:spcPts val="0"/>
              </a:spcBef>
              <a:spcAft>
                <a:spcPts val="0"/>
              </a:spcAft>
              <a:buClr>
                <a:srgbClr val="FFFFFF"/>
              </a:buClr>
              <a:buSzPts val="1100"/>
              <a:buFont typeface="Source Code Pro"/>
              <a:buNone/>
            </a:pPr>
            <a:r>
              <a:rPr lang="it-IT" sz="1100" b="1" i="0" u="none" strike="noStrike" cap="none">
                <a:solidFill>
                  <a:srgbClr val="FFFFFF"/>
                </a:solidFill>
                <a:latin typeface="Source Code Pro"/>
                <a:ea typeface="Source Code Pro"/>
                <a:cs typeface="Source Code Pro"/>
                <a:sym typeface="Source Code Pro"/>
              </a:rPr>
              <a:t>Condannato a 25 anni</a:t>
            </a:r>
            <a:endParaRPr sz="1100" b="1" i="0" u="none" strike="noStrike" cap="none">
              <a:solidFill>
                <a:srgbClr val="FFFFFF"/>
              </a:solidFill>
              <a:latin typeface="Source Code Pro"/>
              <a:ea typeface="Source Code Pro"/>
              <a:cs typeface="Source Code Pro"/>
              <a:sym typeface="Source Code Pro"/>
            </a:endParaRPr>
          </a:p>
        </p:txBody>
      </p:sp>
      <p:pic>
        <p:nvPicPr>
          <p:cNvPr id="182" name="Google Shape;182;p7"/>
          <p:cNvPicPr preferRelativeResize="0"/>
          <p:nvPr/>
        </p:nvPicPr>
        <p:blipFill rotWithShape="1">
          <a:blip r:embed="rId7">
            <a:alphaModFix/>
          </a:blip>
          <a:srcRect t="5795" r="10633" b="2180"/>
          <a:stretch/>
        </p:blipFill>
        <p:spPr>
          <a:xfrm>
            <a:off x="6433460" y="1285738"/>
            <a:ext cx="1994440" cy="2121133"/>
          </a:xfrm>
          <a:prstGeom prst="rect">
            <a:avLst/>
          </a:prstGeom>
          <a:noFill/>
          <a:ln>
            <a:noFill/>
          </a:ln>
        </p:spPr>
      </p:pic>
      <p:sp>
        <p:nvSpPr>
          <p:cNvPr id="183" name="Google Shape;183;p7"/>
          <p:cNvSpPr txBox="1"/>
          <p:nvPr/>
        </p:nvSpPr>
        <p:spPr>
          <a:xfrm>
            <a:off x="4385050" y="3470519"/>
            <a:ext cx="4572000" cy="166199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Calibri"/>
              <a:buNone/>
            </a:pPr>
            <a:r>
              <a:rPr lang="it-IT" sz="1800" b="1" i="0" u="none" strike="noStrike" cap="none">
                <a:solidFill>
                  <a:srgbClr val="FFFFFF"/>
                </a:solidFill>
                <a:latin typeface="Calibri"/>
                <a:ea typeface="Calibri"/>
                <a:cs typeface="Calibri"/>
                <a:sym typeface="Calibri"/>
              </a:rPr>
              <a:t>Prigionieri nella propria terra</a:t>
            </a:r>
            <a:br>
              <a:rPr lang="it-IT" sz="1800" b="0" i="0" u="none" strike="noStrike" cap="none">
                <a:solidFill>
                  <a:srgbClr val="FFFFFF"/>
                </a:solidFill>
                <a:latin typeface="Calibri"/>
                <a:ea typeface="Calibri"/>
                <a:cs typeface="Calibri"/>
                <a:sym typeface="Calibri"/>
              </a:rPr>
            </a:br>
            <a:r>
              <a:rPr lang="it-IT" sz="1800" b="0" i="0" u="none" strike="noStrike" cap="none">
                <a:solidFill>
                  <a:srgbClr val="FFFFFF"/>
                </a:solidFill>
                <a:latin typeface="Calibri"/>
                <a:ea typeface="Calibri"/>
                <a:cs typeface="Calibri"/>
                <a:sym typeface="Calibri"/>
              </a:rPr>
              <a:t>Progetto di sostegno ai prigionieri politici saharawi</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600"/>
              <a:buFont typeface="Calibri"/>
              <a:buNone/>
            </a:pPr>
            <a:r>
              <a:rPr lang="it-IT" sz="1600" b="0" i="0" u="none" strike="noStrike" cap="none">
                <a:solidFill>
                  <a:srgbClr val="FFFFFF"/>
                </a:solidFill>
                <a:latin typeface="Calibri"/>
                <a:ea typeface="Calibri"/>
                <a:cs typeface="Calibri"/>
                <a:sym typeface="Calibri"/>
              </a:rPr>
              <a:t>7 novembre 2020</a:t>
            </a:r>
            <a:br>
              <a:rPr lang="it-IT" sz="1600" b="0" i="0" u="none" strike="noStrike" cap="none">
                <a:solidFill>
                  <a:srgbClr val="FFFFFF"/>
                </a:solidFill>
                <a:latin typeface="Calibri"/>
                <a:ea typeface="Calibri"/>
                <a:cs typeface="Calibri"/>
                <a:sym typeface="Calibri"/>
              </a:rPr>
            </a:br>
            <a:r>
              <a:rPr lang="it-IT" sz="1600" b="0" i="0" u="none" strike="noStrike" cap="none">
                <a:solidFill>
                  <a:srgbClr val="FFFFFF"/>
                </a:solidFill>
                <a:latin typeface="Calibri"/>
                <a:ea typeface="Calibri"/>
                <a:cs typeface="Calibri"/>
                <a:sym typeface="Calibri"/>
              </a:rPr>
              <a:t>Rete Saharawi</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600"/>
              <a:buFont typeface="Calibri"/>
              <a:buNone/>
            </a:pPr>
            <a:r>
              <a:rPr lang="it-IT" sz="1600" b="0" i="0" u="none" strike="noStrike" cap="none">
                <a:solidFill>
                  <a:srgbClr val="FFFFFF"/>
                </a:solidFill>
                <a:latin typeface="Calibri"/>
                <a:ea typeface="Calibri"/>
                <a:cs typeface="Calibri"/>
                <a:sym typeface="Calibri"/>
              </a:rPr>
              <a:t> Solidarietà italiana con il popolo saharawi ODV</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8"/>
          <p:cNvSpPr/>
          <p:nvPr/>
        </p:nvSpPr>
        <p:spPr>
          <a:xfrm>
            <a:off x="0" y="0"/>
            <a:ext cx="9144000" cy="51435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9" name="Google Shape;189;p8" descr="Immagine che contiene freccia&#10;&#10;Descrizione generata automaticamente"/>
          <p:cNvPicPr preferRelativeResize="0"/>
          <p:nvPr/>
        </p:nvPicPr>
        <p:blipFill rotWithShape="1">
          <a:blip r:embed="rId3">
            <a:alphaModFix/>
          </a:blip>
          <a:srcRect/>
          <a:stretch/>
        </p:blipFill>
        <p:spPr>
          <a:xfrm>
            <a:off x="20" y="10730"/>
            <a:ext cx="9143980" cy="5143490"/>
          </a:xfrm>
          <a:prstGeom prst="rect">
            <a:avLst/>
          </a:prstGeom>
          <a:noFill/>
          <a:ln>
            <a:noFill/>
          </a:ln>
        </p:spPr>
      </p:pic>
      <p:sp>
        <p:nvSpPr>
          <p:cNvPr id="190" name="Google Shape;190;p8"/>
          <p:cNvSpPr/>
          <p:nvPr/>
        </p:nvSpPr>
        <p:spPr>
          <a:xfrm>
            <a:off x="474985" y="805332"/>
            <a:ext cx="4464304" cy="3309486"/>
          </a:xfrm>
          <a:custGeom>
            <a:avLst/>
            <a:gdLst/>
            <a:ahLst/>
            <a:cxnLst/>
            <a:rect l="l" t="t" r="r" b="b"/>
            <a:pathLst>
              <a:path w="5952405" h="4412648" extrusionOk="0">
                <a:moveTo>
                  <a:pt x="5087889" y="880798"/>
                </a:moveTo>
                <a:cubicBezTo>
                  <a:pt x="5087889" y="880798"/>
                  <a:pt x="5087889" y="880798"/>
                  <a:pt x="5602872" y="880798"/>
                </a:cubicBezTo>
                <a:cubicBezTo>
                  <a:pt x="5636241" y="880798"/>
                  <a:pt x="5666272" y="898528"/>
                  <a:pt x="5682956" y="927340"/>
                </a:cubicBezTo>
                <a:cubicBezTo>
                  <a:pt x="5682956" y="927340"/>
                  <a:pt x="5682956" y="927340"/>
                  <a:pt x="5939892" y="1371716"/>
                </a:cubicBezTo>
                <a:cubicBezTo>
                  <a:pt x="5956576" y="1399421"/>
                  <a:pt x="5956576" y="1434882"/>
                  <a:pt x="5939892" y="1462586"/>
                </a:cubicBezTo>
                <a:cubicBezTo>
                  <a:pt x="5939892" y="1462586"/>
                  <a:pt x="5939892" y="1462586"/>
                  <a:pt x="5682956" y="1906962"/>
                </a:cubicBezTo>
                <a:cubicBezTo>
                  <a:pt x="5666272" y="1935775"/>
                  <a:pt x="5636241" y="1953505"/>
                  <a:pt x="5602872" y="1953505"/>
                </a:cubicBezTo>
                <a:cubicBezTo>
                  <a:pt x="5602872" y="1953505"/>
                  <a:pt x="5602872" y="1953505"/>
                  <a:pt x="5087889" y="1953505"/>
                </a:cubicBezTo>
                <a:cubicBezTo>
                  <a:pt x="5055632" y="1953505"/>
                  <a:pt x="5024489" y="1935775"/>
                  <a:pt x="5008916" y="1906962"/>
                </a:cubicBezTo>
                <a:cubicBezTo>
                  <a:pt x="5008916" y="1906962"/>
                  <a:pt x="5008916" y="1906962"/>
                  <a:pt x="4750868" y="1462586"/>
                </a:cubicBezTo>
                <a:cubicBezTo>
                  <a:pt x="4734184" y="1434882"/>
                  <a:pt x="4734184" y="1399421"/>
                  <a:pt x="4750868" y="1371716"/>
                </a:cubicBezTo>
                <a:cubicBezTo>
                  <a:pt x="4750868" y="1371716"/>
                  <a:pt x="4750868" y="1371716"/>
                  <a:pt x="5008916" y="927340"/>
                </a:cubicBezTo>
                <a:cubicBezTo>
                  <a:pt x="5024489" y="898528"/>
                  <a:pt x="5055632" y="880798"/>
                  <a:pt x="5087889" y="880798"/>
                </a:cubicBezTo>
                <a:close/>
                <a:moveTo>
                  <a:pt x="1437823" y="0"/>
                </a:moveTo>
                <a:cubicBezTo>
                  <a:pt x="1437823" y="0"/>
                  <a:pt x="1437823" y="0"/>
                  <a:pt x="3556238" y="0"/>
                </a:cubicBezTo>
                <a:cubicBezTo>
                  <a:pt x="3693500" y="0"/>
                  <a:pt x="3817038" y="72936"/>
                  <a:pt x="3885668" y="191458"/>
                </a:cubicBezTo>
                <a:cubicBezTo>
                  <a:pt x="3885668" y="191458"/>
                  <a:pt x="3885668" y="191458"/>
                  <a:pt x="4942588" y="2019425"/>
                </a:cubicBezTo>
                <a:cubicBezTo>
                  <a:pt x="5011220" y="2133388"/>
                  <a:pt x="5011220" y="2279261"/>
                  <a:pt x="4942588" y="2393224"/>
                </a:cubicBezTo>
                <a:cubicBezTo>
                  <a:pt x="4942588" y="2393224"/>
                  <a:pt x="4942588" y="2393224"/>
                  <a:pt x="4550147" y="3071961"/>
                </a:cubicBezTo>
                <a:lnTo>
                  <a:pt x="4549818" y="3072530"/>
                </a:lnTo>
                <a:lnTo>
                  <a:pt x="4539741" y="3072530"/>
                </a:lnTo>
                <a:cubicBezTo>
                  <a:pt x="4403802" y="3072530"/>
                  <a:pt x="4131924" y="3072530"/>
                  <a:pt x="3588169" y="3072530"/>
                </a:cubicBezTo>
                <a:cubicBezTo>
                  <a:pt x="3529910" y="3072530"/>
                  <a:pt x="3458704" y="3110912"/>
                  <a:pt x="3432811" y="3158889"/>
                </a:cubicBezTo>
                <a:cubicBezTo>
                  <a:pt x="3432811" y="3158889"/>
                  <a:pt x="3432811" y="3158889"/>
                  <a:pt x="2889055" y="4089642"/>
                </a:cubicBezTo>
                <a:cubicBezTo>
                  <a:pt x="2859925" y="4140817"/>
                  <a:pt x="2859925" y="4217580"/>
                  <a:pt x="2889055" y="4268756"/>
                </a:cubicBezTo>
                <a:cubicBezTo>
                  <a:pt x="2889055" y="4268756"/>
                  <a:pt x="2889055" y="4268756"/>
                  <a:pt x="2957025" y="4385100"/>
                </a:cubicBezTo>
                <a:lnTo>
                  <a:pt x="2973119" y="4412648"/>
                </a:lnTo>
                <a:lnTo>
                  <a:pt x="2913734" y="4412648"/>
                </a:lnTo>
                <a:cubicBezTo>
                  <a:pt x="2599952" y="4412648"/>
                  <a:pt x="2132928" y="4412648"/>
                  <a:pt x="1437823" y="4412648"/>
                </a:cubicBezTo>
                <a:cubicBezTo>
                  <a:pt x="1305136" y="4412648"/>
                  <a:pt x="1177025" y="4339712"/>
                  <a:pt x="1112968" y="4221190"/>
                </a:cubicBezTo>
                <a:cubicBezTo>
                  <a:pt x="1112968" y="4221190"/>
                  <a:pt x="1112968" y="4221190"/>
                  <a:pt x="51474" y="2393224"/>
                </a:cubicBezTo>
                <a:cubicBezTo>
                  <a:pt x="-17158" y="2279261"/>
                  <a:pt x="-17158" y="2133388"/>
                  <a:pt x="51474" y="2019425"/>
                </a:cubicBezTo>
                <a:cubicBezTo>
                  <a:pt x="51474" y="2019425"/>
                  <a:pt x="51474" y="2019425"/>
                  <a:pt x="1112968" y="191458"/>
                </a:cubicBezTo>
                <a:cubicBezTo>
                  <a:pt x="1177025" y="72936"/>
                  <a:pt x="1305136" y="0"/>
                  <a:pt x="143782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8"/>
          <p:cNvSpPr/>
          <p:nvPr/>
        </p:nvSpPr>
        <p:spPr>
          <a:xfrm>
            <a:off x="2625390" y="3110103"/>
            <a:ext cx="1895255" cy="1660002"/>
          </a:xfrm>
          <a:custGeom>
            <a:avLst/>
            <a:gdLst/>
            <a:ahLst/>
            <a:cxnLst/>
            <a:rect l="l" t="t" r="r" b="b"/>
            <a:pathLst>
              <a:path w="2991693" h="2651787" extrusionOk="0">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2" name="Google Shape;192;p8"/>
          <p:cNvPicPr preferRelativeResize="0"/>
          <p:nvPr/>
        </p:nvPicPr>
        <p:blipFill rotWithShape="1">
          <a:blip r:embed="rId4">
            <a:alphaModFix/>
          </a:blip>
          <a:srcRect l="1124" r="1776" b="2"/>
          <a:stretch/>
        </p:blipFill>
        <p:spPr>
          <a:xfrm>
            <a:off x="2966275" y="3492188"/>
            <a:ext cx="1022792" cy="895837"/>
          </a:xfrm>
          <a:custGeom>
            <a:avLst/>
            <a:gdLst/>
            <a:ahLst/>
            <a:cxnLst/>
            <a:rect l="l" t="t" r="r" b="b"/>
            <a:pathLst>
              <a:path w="2298408" h="2013116" extrusionOk="0">
                <a:moveTo>
                  <a:pt x="655742" y="0"/>
                </a:moveTo>
                <a:cubicBezTo>
                  <a:pt x="1644875" y="0"/>
                  <a:pt x="1644875" y="0"/>
                  <a:pt x="1644875" y="0"/>
                </a:cubicBezTo>
                <a:cubicBezTo>
                  <a:pt x="1694920" y="0"/>
                  <a:pt x="1759685" y="34910"/>
                  <a:pt x="1786179" y="78547"/>
                </a:cubicBezTo>
                <a:cubicBezTo>
                  <a:pt x="2280745" y="925103"/>
                  <a:pt x="2280745" y="925103"/>
                  <a:pt x="2280745" y="925103"/>
                </a:cubicBezTo>
                <a:cubicBezTo>
                  <a:pt x="2304296" y="971649"/>
                  <a:pt x="2304296" y="1041468"/>
                  <a:pt x="2280745" y="1088014"/>
                </a:cubicBezTo>
                <a:cubicBezTo>
                  <a:pt x="1786179" y="1934570"/>
                  <a:pt x="1786179" y="1934570"/>
                  <a:pt x="1786179" y="1934570"/>
                </a:cubicBezTo>
                <a:cubicBezTo>
                  <a:pt x="1759685" y="1978207"/>
                  <a:pt x="1694920" y="2013116"/>
                  <a:pt x="1644875" y="2013116"/>
                </a:cubicBezTo>
                <a:lnTo>
                  <a:pt x="655742" y="2013116"/>
                </a:lnTo>
                <a:cubicBezTo>
                  <a:pt x="602753" y="2013116"/>
                  <a:pt x="537989" y="1978207"/>
                  <a:pt x="514438" y="1934570"/>
                </a:cubicBezTo>
                <a:cubicBezTo>
                  <a:pt x="19872" y="1088014"/>
                  <a:pt x="19872" y="1088014"/>
                  <a:pt x="19872" y="1088014"/>
                </a:cubicBezTo>
                <a:cubicBezTo>
                  <a:pt x="-6623" y="1041468"/>
                  <a:pt x="-6623" y="971649"/>
                  <a:pt x="19872" y="925103"/>
                </a:cubicBezTo>
                <a:cubicBezTo>
                  <a:pt x="514438" y="78547"/>
                  <a:pt x="514438" y="78547"/>
                  <a:pt x="514438" y="78547"/>
                </a:cubicBezTo>
                <a:cubicBezTo>
                  <a:pt x="537989" y="34910"/>
                  <a:pt x="602753" y="0"/>
                  <a:pt x="655742" y="0"/>
                </a:cubicBezTo>
                <a:close/>
              </a:path>
            </a:pathLst>
          </a:custGeom>
          <a:noFill/>
          <a:ln>
            <a:noFill/>
          </a:ln>
        </p:spPr>
      </p:pic>
      <p:sp>
        <p:nvSpPr>
          <p:cNvPr id="193" name="Google Shape;193;p8"/>
          <p:cNvSpPr txBox="1"/>
          <p:nvPr/>
        </p:nvSpPr>
        <p:spPr>
          <a:xfrm>
            <a:off x="3618600" y="516400"/>
            <a:ext cx="2611200" cy="97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1400"/>
              <a:buFont typeface="Source Code Pro"/>
              <a:buNone/>
            </a:pPr>
            <a:r>
              <a:rPr lang="it-IT" sz="1400" b="1" i="0" u="none" strike="noStrike" cap="none">
                <a:solidFill>
                  <a:schemeClr val="lt1"/>
                </a:solidFill>
                <a:latin typeface="Source Code Pro"/>
                <a:ea typeface="Source Code Pro"/>
                <a:cs typeface="Source Code Pro"/>
                <a:sym typeface="Source Code Pro"/>
              </a:rPr>
              <a:t>Babait Mohamed Khuna</a:t>
            </a:r>
            <a:endParaRPr sz="1400" b="1" i="0" u="none" strike="noStrike" cap="none">
              <a:solidFill>
                <a:schemeClr val="lt1"/>
              </a:solidFill>
              <a:latin typeface="Source Code Pro"/>
              <a:ea typeface="Source Code Pro"/>
              <a:cs typeface="Source Code Pro"/>
              <a:sym typeface="Source Code Pro"/>
            </a:endParaRPr>
          </a:p>
          <a:p>
            <a:pPr marL="0" marR="0" lvl="0" indent="0" algn="l" rtl="0">
              <a:lnSpc>
                <a:spcPct val="100000"/>
              </a:lnSpc>
              <a:spcBef>
                <a:spcPts val="0"/>
              </a:spcBef>
              <a:spcAft>
                <a:spcPts val="0"/>
              </a:spcAft>
              <a:buClr>
                <a:schemeClr val="lt1"/>
              </a:buClr>
              <a:buSzPts val="1100"/>
              <a:buFont typeface="Source Code Pro"/>
              <a:buNone/>
            </a:pPr>
            <a:r>
              <a:rPr lang="it-IT" sz="1100" b="1" i="0" u="none" strike="noStrike" cap="none">
                <a:solidFill>
                  <a:schemeClr val="lt1"/>
                </a:solidFill>
                <a:latin typeface="Source Code Pro"/>
                <a:ea typeface="Source Code Pro"/>
                <a:cs typeface="Source Code Pro"/>
                <a:sym typeface="Source Code Pro"/>
              </a:rPr>
              <a:t>1981</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100"/>
              <a:buFont typeface="Source Code Pro"/>
              <a:buNone/>
            </a:pPr>
            <a:r>
              <a:rPr lang="it-IT" sz="1100" b="1" i="0" u="none" strike="noStrike" cap="none">
                <a:solidFill>
                  <a:schemeClr val="lt1"/>
                </a:solidFill>
                <a:latin typeface="Source Code Pro"/>
                <a:ea typeface="Source Code Pro"/>
                <a:cs typeface="Source Code Pro"/>
                <a:sym typeface="Source Code Pro"/>
              </a:rPr>
              <a:t>Manifestante Gdeim Izik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100"/>
              <a:buFont typeface="Source Code Pro"/>
              <a:buNone/>
            </a:pPr>
            <a:r>
              <a:rPr lang="it-IT" sz="1100" b="1" i="0" u="none" strike="noStrike" cap="none">
                <a:solidFill>
                  <a:schemeClr val="lt1"/>
                </a:solidFill>
                <a:latin typeface="Source Code Pro"/>
                <a:ea typeface="Source Code Pro"/>
                <a:cs typeface="Source Code Pro"/>
                <a:sym typeface="Source Code Pro"/>
              </a:rPr>
              <a:t>Condannato a 25 anni </a:t>
            </a:r>
            <a:endParaRPr sz="1100" b="0" i="0" u="none" strike="noStrike" cap="none">
              <a:solidFill>
                <a:srgbClr val="000000"/>
              </a:solidFill>
              <a:latin typeface="Arial"/>
              <a:ea typeface="Arial"/>
              <a:cs typeface="Arial"/>
              <a:sym typeface="Arial"/>
            </a:endParaRPr>
          </a:p>
        </p:txBody>
      </p:sp>
      <p:pic>
        <p:nvPicPr>
          <p:cNvPr id="194" name="Google Shape;194;p8"/>
          <p:cNvPicPr preferRelativeResize="0"/>
          <p:nvPr/>
        </p:nvPicPr>
        <p:blipFill rotWithShape="1">
          <a:blip r:embed="rId5">
            <a:alphaModFix/>
          </a:blip>
          <a:srcRect l="1548" r="1558" b="7432"/>
          <a:stretch/>
        </p:blipFill>
        <p:spPr>
          <a:xfrm>
            <a:off x="3776423" y="1447599"/>
            <a:ext cx="1895250" cy="1955508"/>
          </a:xfrm>
          <a:prstGeom prst="rect">
            <a:avLst/>
          </a:prstGeom>
          <a:noFill/>
          <a:ln>
            <a:noFill/>
          </a:ln>
        </p:spPr>
      </p:pic>
      <p:sp>
        <p:nvSpPr>
          <p:cNvPr id="195" name="Google Shape;195;p8"/>
          <p:cNvSpPr txBox="1"/>
          <p:nvPr/>
        </p:nvSpPr>
        <p:spPr>
          <a:xfrm>
            <a:off x="4385050" y="3470519"/>
            <a:ext cx="4572000" cy="166199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Calibri"/>
              <a:buNone/>
            </a:pPr>
            <a:r>
              <a:rPr lang="it-IT" sz="1800" b="1" i="0" u="none" strike="noStrike" cap="none">
                <a:solidFill>
                  <a:srgbClr val="FFFFFF"/>
                </a:solidFill>
                <a:latin typeface="Calibri"/>
                <a:ea typeface="Calibri"/>
                <a:cs typeface="Calibri"/>
                <a:sym typeface="Calibri"/>
              </a:rPr>
              <a:t>Prigionieri nella propria terra</a:t>
            </a:r>
            <a:br>
              <a:rPr lang="it-IT" sz="1800" b="0" i="0" u="none" strike="noStrike" cap="none">
                <a:solidFill>
                  <a:srgbClr val="FFFFFF"/>
                </a:solidFill>
                <a:latin typeface="Calibri"/>
                <a:ea typeface="Calibri"/>
                <a:cs typeface="Calibri"/>
                <a:sym typeface="Calibri"/>
              </a:rPr>
            </a:br>
            <a:r>
              <a:rPr lang="it-IT" sz="1800" b="0" i="0" u="none" strike="noStrike" cap="none">
                <a:solidFill>
                  <a:srgbClr val="FFFFFF"/>
                </a:solidFill>
                <a:latin typeface="Calibri"/>
                <a:ea typeface="Calibri"/>
                <a:cs typeface="Calibri"/>
                <a:sym typeface="Calibri"/>
              </a:rPr>
              <a:t>Progetto di sostegno ai prigionieri politici saharawi</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600"/>
              <a:buFont typeface="Calibri"/>
              <a:buNone/>
            </a:pPr>
            <a:r>
              <a:rPr lang="it-IT" sz="1600" b="0" i="0" u="none" strike="noStrike" cap="none">
                <a:solidFill>
                  <a:srgbClr val="FFFFFF"/>
                </a:solidFill>
                <a:latin typeface="Calibri"/>
                <a:ea typeface="Calibri"/>
                <a:cs typeface="Calibri"/>
                <a:sym typeface="Calibri"/>
              </a:rPr>
              <a:t>7 novembre 2020</a:t>
            </a:r>
            <a:br>
              <a:rPr lang="it-IT" sz="1600" b="0" i="0" u="none" strike="noStrike" cap="none">
                <a:solidFill>
                  <a:srgbClr val="FFFFFF"/>
                </a:solidFill>
                <a:latin typeface="Calibri"/>
                <a:ea typeface="Calibri"/>
                <a:cs typeface="Calibri"/>
                <a:sym typeface="Calibri"/>
              </a:rPr>
            </a:br>
            <a:r>
              <a:rPr lang="it-IT" sz="1600" b="0" i="0" u="none" strike="noStrike" cap="none">
                <a:solidFill>
                  <a:srgbClr val="FFFFFF"/>
                </a:solidFill>
                <a:latin typeface="Calibri"/>
                <a:ea typeface="Calibri"/>
                <a:cs typeface="Calibri"/>
                <a:sym typeface="Calibri"/>
              </a:rPr>
              <a:t>Rete Saharawi</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600"/>
              <a:buFont typeface="Calibri"/>
              <a:buNone/>
            </a:pPr>
            <a:r>
              <a:rPr lang="it-IT" sz="1600" b="0" i="0" u="none" strike="noStrike" cap="none">
                <a:solidFill>
                  <a:srgbClr val="FFFFFF"/>
                </a:solidFill>
                <a:latin typeface="Calibri"/>
                <a:ea typeface="Calibri"/>
                <a:cs typeface="Calibri"/>
                <a:sym typeface="Calibri"/>
              </a:rPr>
              <a:t> Solidarietà italiana con il popolo saharawi ODV</a:t>
            </a:r>
            <a:endParaRPr sz="1800" b="0" i="0" u="none" strike="noStrike" cap="none">
              <a:solidFill>
                <a:schemeClr val="dk1"/>
              </a:solidFill>
              <a:latin typeface="Calibri"/>
              <a:ea typeface="Calibri"/>
              <a:cs typeface="Calibri"/>
              <a:sym typeface="Calibri"/>
            </a:endParaRPr>
          </a:p>
        </p:txBody>
      </p:sp>
      <p:sp>
        <p:nvSpPr>
          <p:cNvPr id="196" name="Google Shape;196;p8"/>
          <p:cNvSpPr txBox="1"/>
          <p:nvPr/>
        </p:nvSpPr>
        <p:spPr>
          <a:xfrm>
            <a:off x="859873" y="1417238"/>
            <a:ext cx="2955600" cy="64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400"/>
              <a:buFont typeface="Arial"/>
              <a:buNone/>
            </a:pPr>
            <a:r>
              <a:rPr lang="it-IT" sz="3400" b="1" i="0" u="none" strike="noStrike" cap="none">
                <a:solidFill>
                  <a:schemeClr val="accent2"/>
                </a:solidFill>
                <a:latin typeface="Calibri"/>
                <a:ea typeface="Calibri"/>
                <a:cs typeface="Calibri"/>
                <a:sym typeface="Calibri"/>
              </a:rPr>
              <a:t>LIBERIAMOLI</a:t>
            </a:r>
            <a:endParaRPr sz="3400" b="0" i="0" u="none" strike="noStrike" cap="none">
              <a:solidFill>
                <a:schemeClr val="accent2"/>
              </a:solidFill>
              <a:latin typeface="Calibri"/>
              <a:ea typeface="Calibri"/>
              <a:cs typeface="Calibri"/>
              <a:sym typeface="Calibri"/>
            </a:endParaRPr>
          </a:p>
        </p:txBody>
      </p:sp>
      <p:sp>
        <p:nvSpPr>
          <p:cNvPr id="197" name="Google Shape;197;p8"/>
          <p:cNvSpPr txBox="1"/>
          <p:nvPr/>
        </p:nvSpPr>
        <p:spPr>
          <a:xfrm>
            <a:off x="474973" y="1863863"/>
            <a:ext cx="3725400" cy="1569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800"/>
              <a:buFont typeface="Arial"/>
              <a:buNone/>
            </a:pPr>
            <a:r>
              <a:rPr lang="it-IT" sz="8800" b="1" i="0" u="none" strike="noStrike" cap="none">
                <a:solidFill>
                  <a:schemeClr val="accent2"/>
                </a:solidFill>
                <a:latin typeface="Calibri"/>
                <a:ea typeface="Calibri"/>
                <a:cs typeface="Calibri"/>
                <a:sym typeface="Calibri"/>
              </a:rPr>
              <a:t>ORA!</a:t>
            </a:r>
            <a:endParaRPr sz="8800" b="1" i="0" u="none" strike="noStrike" cap="none">
              <a:solidFill>
                <a:schemeClr val="accent2"/>
              </a:solidFill>
              <a:latin typeface="Calibri"/>
              <a:ea typeface="Calibri"/>
              <a:cs typeface="Calibri"/>
              <a:sym typeface="Calibri"/>
            </a:endParaRPr>
          </a:p>
        </p:txBody>
      </p:sp>
      <p:pic>
        <p:nvPicPr>
          <p:cNvPr id="198" name="Google Shape;198;p8"/>
          <p:cNvPicPr preferRelativeResize="0"/>
          <p:nvPr/>
        </p:nvPicPr>
        <p:blipFill rotWithShape="1">
          <a:blip r:embed="rId6">
            <a:alphaModFix/>
          </a:blip>
          <a:srcRect l="13182" t="82832" r="8306" b="101776"/>
          <a:stretch/>
        </p:blipFill>
        <p:spPr>
          <a:xfrm rot="10800000" flipH="1">
            <a:off x="6467700" y="1462500"/>
            <a:ext cx="1921850" cy="1940600"/>
          </a:xfrm>
          <a:prstGeom prst="rect">
            <a:avLst/>
          </a:prstGeom>
          <a:noFill/>
          <a:ln>
            <a:noFill/>
          </a:ln>
        </p:spPr>
      </p:pic>
      <p:sp>
        <p:nvSpPr>
          <p:cNvPr id="199" name="Google Shape;199;p8"/>
          <p:cNvSpPr txBox="1"/>
          <p:nvPr/>
        </p:nvSpPr>
        <p:spPr>
          <a:xfrm>
            <a:off x="6357050" y="547479"/>
            <a:ext cx="2176500" cy="8958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lt1"/>
              </a:buClr>
              <a:buSzPts val="1400"/>
              <a:buFont typeface="Source Code Pro"/>
              <a:buNone/>
            </a:pPr>
            <a:r>
              <a:rPr lang="it-IT" b="1" i="0" u="none" strike="noStrike" cap="none">
                <a:solidFill>
                  <a:schemeClr val="lt1"/>
                </a:solidFill>
                <a:latin typeface="Source Code Pro"/>
                <a:ea typeface="Source Code Pro"/>
                <a:cs typeface="Source Code Pro"/>
                <a:sym typeface="Source Code Pro"/>
              </a:rPr>
              <a:t>Hassan Dah</a:t>
            </a:r>
            <a:endParaRPr b="1" i="0" u="none" strike="noStrike" cap="none">
              <a:solidFill>
                <a:schemeClr val="lt1"/>
              </a:solidFill>
              <a:latin typeface="Source Code Pro"/>
              <a:ea typeface="Source Code Pro"/>
              <a:cs typeface="Source Code Pro"/>
              <a:sym typeface="Source Code Pro"/>
            </a:endParaRPr>
          </a:p>
          <a:p>
            <a:pPr marL="0" marR="0" lvl="0" indent="0" algn="just" rtl="0">
              <a:lnSpc>
                <a:spcPct val="100000"/>
              </a:lnSpc>
              <a:spcBef>
                <a:spcPts val="0"/>
              </a:spcBef>
              <a:spcAft>
                <a:spcPts val="0"/>
              </a:spcAft>
              <a:buClr>
                <a:schemeClr val="lt1"/>
              </a:buClr>
              <a:buSzPts val="1100"/>
              <a:buFont typeface="Source Code Pro"/>
              <a:buNone/>
            </a:pPr>
            <a:r>
              <a:rPr lang="it-IT" sz="1100" b="1" i="0" u="none" strike="noStrike" cap="none">
                <a:solidFill>
                  <a:schemeClr val="lt1"/>
                </a:solidFill>
                <a:latin typeface="Source Code Pro"/>
                <a:ea typeface="Source Code Pro"/>
                <a:cs typeface="Source Code Pro"/>
                <a:sym typeface="Source Code Pro"/>
              </a:rPr>
              <a:t>1987</a:t>
            </a:r>
            <a:endParaRPr sz="1100" b="1" i="0" u="none" strike="noStrike" cap="none">
              <a:solidFill>
                <a:schemeClr val="lt1"/>
              </a:solidFill>
              <a:latin typeface="Source Code Pro"/>
              <a:ea typeface="Source Code Pro"/>
              <a:cs typeface="Source Code Pro"/>
              <a:sym typeface="Source Code Pro"/>
            </a:endParaRPr>
          </a:p>
          <a:p>
            <a:pPr marL="0" marR="0" lvl="0" indent="0" algn="just" rtl="0">
              <a:lnSpc>
                <a:spcPct val="100000"/>
              </a:lnSpc>
              <a:spcBef>
                <a:spcPts val="0"/>
              </a:spcBef>
              <a:spcAft>
                <a:spcPts val="0"/>
              </a:spcAft>
              <a:buClr>
                <a:schemeClr val="lt1"/>
              </a:buClr>
              <a:buSzPts val="1100"/>
              <a:buFont typeface="Source Code Pro"/>
              <a:buNone/>
            </a:pPr>
            <a:r>
              <a:rPr lang="it-IT" sz="1100" b="1" i="0" u="none" strike="noStrike" cap="none">
                <a:solidFill>
                  <a:schemeClr val="lt1"/>
                </a:solidFill>
                <a:latin typeface="Source Code Pro"/>
                <a:ea typeface="Source Code Pro"/>
                <a:cs typeface="Source Code Pro"/>
                <a:sym typeface="Source Code Pro"/>
              </a:rPr>
              <a:t>Corrispondente RASD TV</a:t>
            </a:r>
            <a:br>
              <a:rPr lang="it-IT" sz="1100" b="1" i="0" u="none" strike="noStrike" cap="none">
                <a:solidFill>
                  <a:schemeClr val="lt1"/>
                </a:solidFill>
                <a:latin typeface="Source Code Pro"/>
                <a:ea typeface="Source Code Pro"/>
                <a:cs typeface="Source Code Pro"/>
                <a:sym typeface="Source Code Pro"/>
              </a:rPr>
            </a:br>
            <a:r>
              <a:rPr lang="it-IT" sz="1100" b="1" i="0" u="none" strike="noStrike" cap="none">
                <a:solidFill>
                  <a:schemeClr val="lt1"/>
                </a:solidFill>
                <a:latin typeface="Source Code Pro"/>
                <a:ea typeface="Source Code Pro"/>
                <a:cs typeface="Source Code Pro"/>
                <a:sym typeface="Source Code Pro"/>
              </a:rPr>
              <a:t>Condan</a:t>
            </a:r>
            <a:r>
              <a:rPr lang="it-IT" sz="1100" b="1">
                <a:solidFill>
                  <a:schemeClr val="lt1"/>
                </a:solidFill>
                <a:latin typeface="Source Code Pro"/>
                <a:ea typeface="Source Code Pro"/>
                <a:cs typeface="Source Code Pro"/>
                <a:sym typeface="Source Code Pro"/>
              </a:rPr>
              <a:t>n</a:t>
            </a:r>
            <a:r>
              <a:rPr lang="it-IT" sz="1100" b="1" i="0" u="none" strike="noStrike" cap="none">
                <a:solidFill>
                  <a:schemeClr val="lt1"/>
                </a:solidFill>
                <a:latin typeface="Source Code Pro"/>
                <a:ea typeface="Source Code Pro"/>
                <a:cs typeface="Source Code Pro"/>
                <a:sym typeface="Source Code Pro"/>
              </a:rPr>
              <a:t>ato a 25 anni </a:t>
            </a:r>
            <a:endParaRPr sz="11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 calcmode="lin" valueType="num">
                                      <p:cBhvr additive="base">
                                        <p:cTn id="7" dur="500"/>
                                        <p:tgtEl>
                                          <p:spTgt spid="19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97"/>
                                        </p:tgtEl>
                                        <p:attrNameLst>
                                          <p:attrName>style.visibility</p:attrName>
                                        </p:attrNameLst>
                                      </p:cBhvr>
                                      <p:to>
                                        <p:strVal val="visible"/>
                                      </p:to>
                                    </p:set>
                                    <p:anim calcmode="lin" valueType="num">
                                      <p:cBhvr additive="base">
                                        <p:cTn id="12" dur="500"/>
                                        <p:tgtEl>
                                          <p:spTgt spid="197"/>
                                        </p:tgtEl>
                                        <p:attrNameLst>
                                          <p:attrName>ppt_w</p:attrName>
                                        </p:attrNameLst>
                                      </p:cBhvr>
                                      <p:tavLst>
                                        <p:tav tm="0">
                                          <p:val>
                                            <p:strVal val="0"/>
                                          </p:val>
                                        </p:tav>
                                        <p:tav tm="100000">
                                          <p:val>
                                            <p:strVal val="#ppt_w"/>
                                          </p:val>
                                        </p:tav>
                                      </p:tavLst>
                                    </p:anim>
                                    <p:anim calcmode="lin" valueType="num">
                                      <p:cBhvr additive="base">
                                        <p:cTn id="13" dur="500"/>
                                        <p:tgtEl>
                                          <p:spTgt spid="19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a7224549fe_0_0"/>
          <p:cNvSpPr/>
          <p:nvPr/>
        </p:nvSpPr>
        <p:spPr>
          <a:xfrm>
            <a:off x="0" y="0"/>
            <a:ext cx="9144000" cy="51435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5" name="Google Shape;205;ga7224549fe_0_0" descr="Immagine che contiene freccia&#10;&#10;Descrizione generata automaticamente"/>
          <p:cNvPicPr preferRelativeResize="0"/>
          <p:nvPr/>
        </p:nvPicPr>
        <p:blipFill rotWithShape="1">
          <a:blip r:embed="rId3">
            <a:alphaModFix/>
          </a:blip>
          <a:srcRect/>
          <a:stretch/>
        </p:blipFill>
        <p:spPr>
          <a:xfrm>
            <a:off x="20" y="10730"/>
            <a:ext cx="9143980" cy="5143490"/>
          </a:xfrm>
          <a:prstGeom prst="rect">
            <a:avLst/>
          </a:prstGeom>
          <a:noFill/>
          <a:ln>
            <a:noFill/>
          </a:ln>
        </p:spPr>
      </p:pic>
      <p:sp>
        <p:nvSpPr>
          <p:cNvPr id="206" name="Google Shape;206;ga7224549fe_0_0"/>
          <p:cNvSpPr txBox="1"/>
          <p:nvPr/>
        </p:nvSpPr>
        <p:spPr>
          <a:xfrm>
            <a:off x="4976250" y="201450"/>
            <a:ext cx="3980700" cy="4727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2400" b="1" i="0" u="none" strike="noStrike" cap="none">
                <a:solidFill>
                  <a:srgbClr val="FFFFFF"/>
                </a:solidFill>
                <a:latin typeface="Calibri"/>
                <a:ea typeface="Calibri"/>
                <a:cs typeface="Calibri"/>
                <a:sym typeface="Calibri"/>
              </a:rPr>
              <a:t>39</a:t>
            </a:r>
            <a:r>
              <a:rPr lang="it-IT" sz="1800" b="1" i="0" u="none" strike="noStrike" cap="none">
                <a:solidFill>
                  <a:srgbClr val="FFFFFF"/>
                </a:solidFill>
                <a:latin typeface="Calibri"/>
                <a:ea typeface="Calibri"/>
                <a:cs typeface="Calibri"/>
                <a:sym typeface="Calibri"/>
              </a:rPr>
              <a:t> </a:t>
            </a:r>
            <a:r>
              <a:rPr lang="it-IT" sz="2100" b="1" i="0" u="none" strike="noStrike" cap="none">
                <a:solidFill>
                  <a:srgbClr val="FFFFFF"/>
                </a:solidFill>
                <a:latin typeface="Calibri"/>
                <a:ea typeface="Calibri"/>
                <a:cs typeface="Calibri"/>
                <a:sym typeface="Calibri"/>
              </a:rPr>
              <a:t>prigionieri politici saharawi </a:t>
            </a:r>
            <a:endParaRPr sz="17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100"/>
              <a:buFont typeface="Arial"/>
              <a:buNone/>
            </a:pPr>
            <a:r>
              <a:rPr lang="it-IT" sz="2100" b="1" i="0" u="none" strike="noStrike" cap="none">
                <a:solidFill>
                  <a:srgbClr val="FFFFFF"/>
                </a:solidFill>
                <a:latin typeface="Calibri"/>
                <a:ea typeface="Calibri"/>
                <a:cs typeface="Calibri"/>
                <a:sym typeface="Calibri"/>
              </a:rPr>
              <a:t>nelle carceri marocchine</a:t>
            </a:r>
            <a:endParaRPr sz="1800" b="1"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500"/>
              <a:buFont typeface="Arial"/>
              <a:buNone/>
            </a:pPr>
            <a:endParaRPr sz="500" b="1"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it-IT" sz="1100" b="1">
                <a:solidFill>
                  <a:srgbClr val="FFFFFF"/>
                </a:solidFill>
                <a:latin typeface="Calibri"/>
                <a:ea typeface="Calibri"/>
                <a:cs typeface="Calibri"/>
                <a:sym typeface="Calibri"/>
              </a:rPr>
              <a:t>YAHIA MOHAMED EL HAFED,  </a:t>
            </a:r>
            <a:r>
              <a:rPr lang="it-IT" sz="1100" b="1" i="0" u="none" strike="noStrike" cap="none">
                <a:solidFill>
                  <a:srgbClr val="FFFFFF"/>
                </a:solidFill>
                <a:latin typeface="Calibri"/>
                <a:ea typeface="Calibri"/>
                <a:cs typeface="Calibri"/>
                <a:sym typeface="Calibri"/>
              </a:rPr>
              <a:t>MOHAMED BANI, ABDELLAHI ABHAH, BOUTANGIZA MOHAMED EL BACHIR, BRAHIM ISMAILI, ABDALAHI LAKHFAOUNI, </a:t>
            </a:r>
            <a:endParaRPr sz="1100" b="1"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it-IT" sz="1100" b="1" i="0" u="none" strike="noStrike" cap="none">
                <a:solidFill>
                  <a:srgbClr val="000000"/>
                </a:solidFill>
                <a:latin typeface="Calibri"/>
                <a:ea typeface="Calibri"/>
                <a:cs typeface="Calibri"/>
                <a:sym typeface="Calibri"/>
              </a:rPr>
              <a:t>SIDI AHMED LAMEJYID, LAAROUSI ABDELJALIL, </a:t>
            </a:r>
            <a:endParaRPr sz="11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it-IT" sz="1100" b="1" i="0" u="none" strike="noStrike" cap="none">
                <a:solidFill>
                  <a:srgbClr val="000000"/>
                </a:solidFill>
                <a:latin typeface="Calibri"/>
                <a:ea typeface="Calibri"/>
                <a:cs typeface="Calibri"/>
                <a:sym typeface="Calibri"/>
              </a:rPr>
              <a:t>AHMED SBAI, ENAAMA ASFARI, BANGA CHEIKH,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it-IT" sz="1100" b="1" i="0" u="none" strike="noStrike" cap="none">
                <a:solidFill>
                  <a:srgbClr val="000000"/>
                </a:solidFill>
                <a:latin typeface="Calibri"/>
                <a:ea typeface="Calibri"/>
                <a:cs typeface="Calibri"/>
                <a:sym typeface="Calibri"/>
              </a:rPr>
              <a:t>BOURIAL MOHAMED,  BABIT MOHAMED KHOUNA, HASSAN </a:t>
            </a:r>
            <a:r>
              <a:rPr lang="it-IT" sz="1100" b="1" i="0" u="none" strike="noStrike" cap="none">
                <a:solidFill>
                  <a:srgbClr val="FFFFFF"/>
                </a:solidFill>
                <a:latin typeface="Calibri"/>
                <a:ea typeface="Calibri"/>
                <a:cs typeface="Calibri"/>
                <a:sym typeface="Calibri"/>
              </a:rPr>
              <a:t>DAH, </a:t>
            </a:r>
            <a:r>
              <a:rPr lang="it-IT" sz="1100" b="1" i="0" u="none" strike="noStrike" cap="none">
                <a:solidFill>
                  <a:srgbClr val="000000"/>
                </a:solidFill>
                <a:latin typeface="Calibri"/>
                <a:ea typeface="Calibri"/>
                <a:cs typeface="Calibri"/>
                <a:sym typeface="Calibri"/>
              </a:rPr>
              <a:t>ZAOUI LHOUSSEIN, HADI MOHAMED LAMIN, LAFKIR MOHAMED EMBAREK,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it-IT" sz="1100" b="1" i="0" u="none" strike="noStrike" cap="none">
                <a:solidFill>
                  <a:srgbClr val="000000"/>
                </a:solidFill>
                <a:latin typeface="Calibri"/>
                <a:ea typeface="Calibri"/>
                <a:cs typeface="Calibri"/>
                <a:sym typeface="Calibri"/>
              </a:rPr>
              <a:t>KHADA EL BACHIR, MOHAMED TAHLIL,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it-IT" sz="1100" b="1" i="0" u="none" strike="noStrike" cap="none">
                <a:solidFill>
                  <a:srgbClr val="000000"/>
                </a:solidFill>
                <a:latin typeface="Calibri"/>
                <a:ea typeface="Calibri"/>
                <a:cs typeface="Calibri"/>
                <a:sym typeface="Calibri"/>
              </a:rPr>
              <a:t>TOUBALI ABDELLAH, LAASIRI SALEK, BAMBARI MOHAMED, </a:t>
            </a:r>
            <a:endParaRPr sz="11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it-IT" sz="1100" b="1" i="0" u="none" strike="noStrike" cap="none">
                <a:solidFill>
                  <a:srgbClr val="FFFFFF"/>
                </a:solidFill>
                <a:latin typeface="Calibri"/>
                <a:ea typeface="Calibri"/>
                <a:cs typeface="Calibri"/>
                <a:sym typeface="Calibri"/>
              </a:rPr>
              <a:t>YAH</a:t>
            </a:r>
            <a:r>
              <a:rPr lang="it-IT" sz="1100" b="1" i="0" u="none" strike="noStrike" cap="none">
                <a:solidFill>
                  <a:srgbClr val="000000"/>
                </a:solidFill>
                <a:latin typeface="Calibri"/>
                <a:ea typeface="Calibri"/>
                <a:cs typeface="Calibri"/>
                <a:sym typeface="Calibri"/>
              </a:rPr>
              <a:t> DADA MOHAMED, ABDELMOULA HAFIDI,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it-IT" sz="1100" b="1" i="0" u="none" strike="noStrike" cap="none">
                <a:solidFill>
                  <a:srgbClr val="000000"/>
                </a:solidFill>
                <a:latin typeface="Calibri"/>
                <a:ea typeface="Calibri"/>
                <a:cs typeface="Calibri"/>
                <a:sym typeface="Calibri"/>
              </a:rPr>
              <a:t>EL KANTAWOUI ELBAR, EL WAHIDI AZIZ,  LHOUSSINE EL BACHIR, </a:t>
            </a:r>
            <a:endParaRPr sz="11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it-IT" sz="1100" b="1" i="0" u="none" strike="noStrike" cap="none">
                <a:solidFill>
                  <a:srgbClr val="FFFFFF"/>
                </a:solidFill>
                <a:latin typeface="Calibri"/>
                <a:ea typeface="Calibri"/>
                <a:cs typeface="Calibri"/>
                <a:sym typeface="Calibri"/>
              </a:rPr>
              <a:t>WALID SALEK ELBATAL, ESALEK ABDI MBAREK, ELHAFED ERRAYAHI,  AGAY DOUIHI, MOHAMED ALI ELKAOURI, ERGUIBI SIDI ELYAZID, ESSALEK BOUSSOULA, </a:t>
            </a:r>
            <a:endParaRPr sz="14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it-IT" sz="1100" b="1" i="0" u="none" strike="noStrike" cap="none">
                <a:solidFill>
                  <a:srgbClr val="FFFFFF"/>
                </a:solidFill>
                <a:latin typeface="Calibri"/>
                <a:ea typeface="Calibri"/>
                <a:cs typeface="Calibri"/>
                <a:sym typeface="Calibri"/>
              </a:rPr>
              <a:t>MANSOUR ATHMAN BOOZED ALMOUSAOUI, </a:t>
            </a:r>
            <a:endParaRPr sz="14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it-IT" sz="1100" b="1" i="0" u="none" strike="noStrike" cap="none">
                <a:solidFill>
                  <a:schemeClr val="lt1"/>
                </a:solidFill>
                <a:latin typeface="Calibri"/>
                <a:ea typeface="Calibri"/>
                <a:cs typeface="Calibri"/>
                <a:sym typeface="Calibri"/>
              </a:rPr>
              <a:t>MOHAMED HABADI MOHMED FADEL ALKARKAR, MAHFOUDA BAMBA CHREIF  LAFGHER, KHATRI BOUJAMAA DADDA,  </a:t>
            </a:r>
            <a:endParaRPr sz="11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it-IT" sz="1100" b="1" i="0" u="none" strike="noStrike" cap="none">
                <a:solidFill>
                  <a:schemeClr val="lt1"/>
                </a:solidFill>
                <a:latin typeface="Calibri"/>
                <a:ea typeface="Calibri"/>
                <a:cs typeface="Calibri"/>
                <a:sym typeface="Calibri"/>
              </a:rPr>
              <a:t>SIDATI BIGA</a:t>
            </a:r>
            <a:endParaRPr sz="1400" b="0" i="0" u="none" strike="noStrike" cap="none">
              <a:solidFill>
                <a:schemeClr val="dk1"/>
              </a:solidFill>
              <a:latin typeface="Arial"/>
              <a:ea typeface="Arial"/>
              <a:cs typeface="Arial"/>
              <a:sym typeface="Arial"/>
            </a:endParaRPr>
          </a:p>
        </p:txBody>
      </p:sp>
      <p:sp>
        <p:nvSpPr>
          <p:cNvPr id="207" name="Google Shape;207;ga7224549fe_0_0"/>
          <p:cNvSpPr/>
          <p:nvPr/>
        </p:nvSpPr>
        <p:spPr>
          <a:xfrm>
            <a:off x="511935" y="917007"/>
            <a:ext cx="4464304" cy="3309486"/>
          </a:xfrm>
          <a:custGeom>
            <a:avLst/>
            <a:gdLst/>
            <a:ahLst/>
            <a:cxnLst/>
            <a:rect l="l" t="t" r="r" b="b"/>
            <a:pathLst>
              <a:path w="5952405" h="4412648" extrusionOk="0">
                <a:moveTo>
                  <a:pt x="5087889" y="880798"/>
                </a:moveTo>
                <a:cubicBezTo>
                  <a:pt x="5087889" y="880798"/>
                  <a:pt x="5087889" y="880798"/>
                  <a:pt x="5602872" y="880798"/>
                </a:cubicBezTo>
                <a:cubicBezTo>
                  <a:pt x="5636241" y="880798"/>
                  <a:pt x="5666272" y="898528"/>
                  <a:pt x="5682956" y="927340"/>
                </a:cubicBezTo>
                <a:cubicBezTo>
                  <a:pt x="5682956" y="927340"/>
                  <a:pt x="5682956" y="927340"/>
                  <a:pt x="5939892" y="1371716"/>
                </a:cubicBezTo>
                <a:cubicBezTo>
                  <a:pt x="5956576" y="1399421"/>
                  <a:pt x="5956576" y="1434882"/>
                  <a:pt x="5939892" y="1462586"/>
                </a:cubicBezTo>
                <a:cubicBezTo>
                  <a:pt x="5939892" y="1462586"/>
                  <a:pt x="5939892" y="1462586"/>
                  <a:pt x="5682956" y="1906962"/>
                </a:cubicBezTo>
                <a:cubicBezTo>
                  <a:pt x="5666272" y="1935775"/>
                  <a:pt x="5636241" y="1953505"/>
                  <a:pt x="5602872" y="1953505"/>
                </a:cubicBezTo>
                <a:cubicBezTo>
                  <a:pt x="5602872" y="1953505"/>
                  <a:pt x="5602872" y="1953505"/>
                  <a:pt x="5087889" y="1953505"/>
                </a:cubicBezTo>
                <a:cubicBezTo>
                  <a:pt x="5055632" y="1953505"/>
                  <a:pt x="5024489" y="1935775"/>
                  <a:pt x="5008916" y="1906962"/>
                </a:cubicBezTo>
                <a:cubicBezTo>
                  <a:pt x="5008916" y="1906962"/>
                  <a:pt x="5008916" y="1906962"/>
                  <a:pt x="4750868" y="1462586"/>
                </a:cubicBezTo>
                <a:cubicBezTo>
                  <a:pt x="4734184" y="1434882"/>
                  <a:pt x="4734184" y="1399421"/>
                  <a:pt x="4750868" y="1371716"/>
                </a:cubicBezTo>
                <a:cubicBezTo>
                  <a:pt x="4750868" y="1371716"/>
                  <a:pt x="4750868" y="1371716"/>
                  <a:pt x="5008916" y="927340"/>
                </a:cubicBezTo>
                <a:cubicBezTo>
                  <a:pt x="5024489" y="898528"/>
                  <a:pt x="5055632" y="880798"/>
                  <a:pt x="5087889" y="880798"/>
                </a:cubicBezTo>
                <a:close/>
                <a:moveTo>
                  <a:pt x="1437823" y="0"/>
                </a:moveTo>
                <a:cubicBezTo>
                  <a:pt x="1437823" y="0"/>
                  <a:pt x="1437823" y="0"/>
                  <a:pt x="3556238" y="0"/>
                </a:cubicBezTo>
                <a:cubicBezTo>
                  <a:pt x="3693500" y="0"/>
                  <a:pt x="3817038" y="72936"/>
                  <a:pt x="3885668" y="191458"/>
                </a:cubicBezTo>
                <a:cubicBezTo>
                  <a:pt x="3885668" y="191458"/>
                  <a:pt x="3885668" y="191458"/>
                  <a:pt x="4942588" y="2019425"/>
                </a:cubicBezTo>
                <a:cubicBezTo>
                  <a:pt x="5011220" y="2133388"/>
                  <a:pt x="5011220" y="2279261"/>
                  <a:pt x="4942588" y="2393224"/>
                </a:cubicBezTo>
                <a:cubicBezTo>
                  <a:pt x="4942588" y="2393224"/>
                  <a:pt x="4942588" y="2393224"/>
                  <a:pt x="4550147" y="3071961"/>
                </a:cubicBezTo>
                <a:lnTo>
                  <a:pt x="4549818" y="3072530"/>
                </a:lnTo>
                <a:lnTo>
                  <a:pt x="4539741" y="3072530"/>
                </a:lnTo>
                <a:cubicBezTo>
                  <a:pt x="4403802" y="3072530"/>
                  <a:pt x="4131924" y="3072530"/>
                  <a:pt x="3588169" y="3072530"/>
                </a:cubicBezTo>
                <a:cubicBezTo>
                  <a:pt x="3529910" y="3072530"/>
                  <a:pt x="3458704" y="3110912"/>
                  <a:pt x="3432811" y="3158889"/>
                </a:cubicBezTo>
                <a:cubicBezTo>
                  <a:pt x="3432811" y="3158889"/>
                  <a:pt x="3432811" y="3158889"/>
                  <a:pt x="2889055" y="4089642"/>
                </a:cubicBezTo>
                <a:cubicBezTo>
                  <a:pt x="2859925" y="4140817"/>
                  <a:pt x="2859925" y="4217580"/>
                  <a:pt x="2889055" y="4268756"/>
                </a:cubicBezTo>
                <a:cubicBezTo>
                  <a:pt x="2889055" y="4268756"/>
                  <a:pt x="2889055" y="4268756"/>
                  <a:pt x="2957025" y="4385100"/>
                </a:cubicBezTo>
                <a:lnTo>
                  <a:pt x="2973119" y="4412648"/>
                </a:lnTo>
                <a:lnTo>
                  <a:pt x="2913734" y="4412648"/>
                </a:lnTo>
                <a:cubicBezTo>
                  <a:pt x="2599952" y="4412648"/>
                  <a:pt x="2132928" y="4412648"/>
                  <a:pt x="1437823" y="4412648"/>
                </a:cubicBezTo>
                <a:cubicBezTo>
                  <a:pt x="1305136" y="4412648"/>
                  <a:pt x="1177025" y="4339712"/>
                  <a:pt x="1112968" y="4221190"/>
                </a:cubicBezTo>
                <a:cubicBezTo>
                  <a:pt x="1112968" y="4221190"/>
                  <a:pt x="1112968" y="4221190"/>
                  <a:pt x="51474" y="2393224"/>
                </a:cubicBezTo>
                <a:cubicBezTo>
                  <a:pt x="-17158" y="2279261"/>
                  <a:pt x="-17158" y="2133388"/>
                  <a:pt x="51474" y="2019425"/>
                </a:cubicBezTo>
                <a:cubicBezTo>
                  <a:pt x="51474" y="2019425"/>
                  <a:pt x="51474" y="2019425"/>
                  <a:pt x="1112968" y="191458"/>
                </a:cubicBezTo>
                <a:cubicBezTo>
                  <a:pt x="1177025" y="72936"/>
                  <a:pt x="1305136" y="0"/>
                  <a:pt x="143782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8" name="Google Shape;208;ga7224549fe_0_0"/>
          <p:cNvSpPr/>
          <p:nvPr/>
        </p:nvSpPr>
        <p:spPr>
          <a:xfrm>
            <a:off x="2625390" y="3110103"/>
            <a:ext cx="1892246" cy="1657367"/>
          </a:xfrm>
          <a:custGeom>
            <a:avLst/>
            <a:gdLst/>
            <a:ahLst/>
            <a:cxnLst/>
            <a:rect l="l" t="t" r="r" b="b"/>
            <a:pathLst>
              <a:path w="2991693" h="2651787" extrusionOk="0">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9" name="Google Shape;209;ga7224549fe_0_0"/>
          <p:cNvPicPr preferRelativeResize="0"/>
          <p:nvPr/>
        </p:nvPicPr>
        <p:blipFill rotWithShape="1">
          <a:blip r:embed="rId4">
            <a:alphaModFix/>
          </a:blip>
          <a:srcRect l="1125" r="1775"/>
          <a:stretch/>
        </p:blipFill>
        <p:spPr>
          <a:xfrm>
            <a:off x="2966275" y="3492188"/>
            <a:ext cx="1022792" cy="895837"/>
          </a:xfrm>
          <a:custGeom>
            <a:avLst/>
            <a:gdLst/>
            <a:ahLst/>
            <a:cxnLst/>
            <a:rect l="l" t="t" r="r" b="b"/>
            <a:pathLst>
              <a:path w="2298408" h="2013116" extrusionOk="0">
                <a:moveTo>
                  <a:pt x="655742" y="0"/>
                </a:moveTo>
                <a:cubicBezTo>
                  <a:pt x="1644875" y="0"/>
                  <a:pt x="1644875" y="0"/>
                  <a:pt x="1644875" y="0"/>
                </a:cubicBezTo>
                <a:cubicBezTo>
                  <a:pt x="1694920" y="0"/>
                  <a:pt x="1759685" y="34910"/>
                  <a:pt x="1786179" y="78547"/>
                </a:cubicBezTo>
                <a:cubicBezTo>
                  <a:pt x="2280745" y="925103"/>
                  <a:pt x="2280745" y="925103"/>
                  <a:pt x="2280745" y="925103"/>
                </a:cubicBezTo>
                <a:cubicBezTo>
                  <a:pt x="2304296" y="971649"/>
                  <a:pt x="2304296" y="1041468"/>
                  <a:pt x="2280745" y="1088014"/>
                </a:cubicBezTo>
                <a:cubicBezTo>
                  <a:pt x="1786179" y="1934570"/>
                  <a:pt x="1786179" y="1934570"/>
                  <a:pt x="1786179" y="1934570"/>
                </a:cubicBezTo>
                <a:cubicBezTo>
                  <a:pt x="1759685" y="1978207"/>
                  <a:pt x="1694920" y="2013116"/>
                  <a:pt x="1644875" y="2013116"/>
                </a:cubicBezTo>
                <a:lnTo>
                  <a:pt x="655742" y="2013116"/>
                </a:lnTo>
                <a:cubicBezTo>
                  <a:pt x="602753" y="2013116"/>
                  <a:pt x="537989" y="1978207"/>
                  <a:pt x="514438" y="1934570"/>
                </a:cubicBezTo>
                <a:cubicBezTo>
                  <a:pt x="19872" y="1088014"/>
                  <a:pt x="19872" y="1088014"/>
                  <a:pt x="19872" y="1088014"/>
                </a:cubicBezTo>
                <a:cubicBezTo>
                  <a:pt x="-6623" y="1041468"/>
                  <a:pt x="-6623" y="971649"/>
                  <a:pt x="19872" y="925103"/>
                </a:cubicBezTo>
                <a:cubicBezTo>
                  <a:pt x="514438" y="78547"/>
                  <a:pt x="514438" y="78547"/>
                  <a:pt x="514438" y="78547"/>
                </a:cubicBezTo>
                <a:cubicBezTo>
                  <a:pt x="537989" y="34910"/>
                  <a:pt x="602753" y="0"/>
                  <a:pt x="655742" y="0"/>
                </a:cubicBezTo>
                <a:close/>
              </a:path>
            </a:pathLst>
          </a:custGeom>
          <a:noFill/>
          <a:ln>
            <a:noFill/>
          </a:ln>
        </p:spPr>
      </p:pic>
      <p:sp>
        <p:nvSpPr>
          <p:cNvPr id="210" name="Google Shape;210;ga7224549fe_0_0"/>
          <p:cNvSpPr txBox="1"/>
          <p:nvPr/>
        </p:nvSpPr>
        <p:spPr>
          <a:xfrm>
            <a:off x="1114019" y="1591725"/>
            <a:ext cx="25749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it-IT" sz="3400" b="1" i="0" u="none" strike="noStrike" cap="none">
                <a:solidFill>
                  <a:schemeClr val="accent2"/>
                </a:solidFill>
                <a:latin typeface="Calibri"/>
                <a:ea typeface="Calibri"/>
                <a:cs typeface="Calibri"/>
                <a:sym typeface="Calibri"/>
              </a:rPr>
              <a:t>LIBERIAMOLI</a:t>
            </a:r>
            <a:endParaRPr sz="3400" b="0" i="0" u="none" strike="noStrike" cap="none">
              <a:solidFill>
                <a:schemeClr val="accent2"/>
              </a:solidFill>
              <a:latin typeface="Calibri"/>
              <a:ea typeface="Calibri"/>
              <a:cs typeface="Calibri"/>
              <a:sym typeface="Calibri"/>
            </a:endParaRPr>
          </a:p>
        </p:txBody>
      </p:sp>
      <p:sp>
        <p:nvSpPr>
          <p:cNvPr id="211" name="Google Shape;211;ga7224549fe_0_0"/>
          <p:cNvSpPr txBox="1"/>
          <p:nvPr/>
        </p:nvSpPr>
        <p:spPr>
          <a:xfrm>
            <a:off x="525336" y="1857306"/>
            <a:ext cx="3725400" cy="1415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800"/>
              <a:buFont typeface="Arial"/>
              <a:buNone/>
            </a:pPr>
            <a:r>
              <a:rPr lang="it-IT" sz="8800" b="1" i="0" u="none" strike="noStrike" cap="none">
                <a:solidFill>
                  <a:schemeClr val="accent2"/>
                </a:solidFill>
                <a:latin typeface="Calibri"/>
                <a:ea typeface="Calibri"/>
                <a:cs typeface="Calibri"/>
                <a:sym typeface="Calibri"/>
              </a:rPr>
              <a:t>ORA!</a:t>
            </a:r>
            <a:endParaRPr sz="8800" b="1" i="0" u="none" strike="noStrike" cap="none">
              <a:solidFill>
                <a:schemeClr val="accent2"/>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anim calcmode="lin" valueType="num">
                                      <p:cBhvr additive="base">
                                        <p:cTn id="7" dur="500"/>
                                        <p:tgtEl>
                                          <p:spTgt spid="21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11"/>
                                        </p:tgtEl>
                                        <p:attrNameLst>
                                          <p:attrName>style.visibility</p:attrName>
                                        </p:attrNameLst>
                                      </p:cBhvr>
                                      <p:to>
                                        <p:strVal val="visible"/>
                                      </p:to>
                                    </p:set>
                                    <p:anim calcmode="lin" valueType="num">
                                      <p:cBhvr additive="base">
                                        <p:cTn id="12" dur="500"/>
                                        <p:tgtEl>
                                          <p:spTgt spid="211"/>
                                        </p:tgtEl>
                                        <p:attrNameLst>
                                          <p:attrName>ppt_w</p:attrName>
                                        </p:attrNameLst>
                                      </p:cBhvr>
                                      <p:tavLst>
                                        <p:tav tm="0">
                                          <p:val>
                                            <p:strVal val="0"/>
                                          </p:val>
                                        </p:tav>
                                        <p:tav tm="100000">
                                          <p:val>
                                            <p:strVal val="#ppt_w"/>
                                          </p:val>
                                        </p:tav>
                                      </p:tavLst>
                                    </p:anim>
                                    <p:anim calcmode="lin" valueType="num">
                                      <p:cBhvr additive="base">
                                        <p:cTn id="13" dur="500"/>
                                        <p:tgtEl>
                                          <p:spTgt spid="21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1057</Words>
  <Application>Microsoft Office PowerPoint</Application>
  <PresentationFormat>Presentazione su schermo (16:9)</PresentationFormat>
  <Paragraphs>148</Paragraphs>
  <Slides>14</Slides>
  <Notes>14</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14</vt:i4>
      </vt:variant>
    </vt:vector>
  </HeadingPairs>
  <TitlesOfParts>
    <vt:vector size="20" baseType="lpstr">
      <vt:lpstr>Rubik</vt:lpstr>
      <vt:lpstr>Trebuchet MS</vt:lpstr>
      <vt:lpstr>Arial</vt:lpstr>
      <vt:lpstr>Source Code Pro</vt:lpstr>
      <vt:lpstr>Calibri</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Rappresentanza in Italia R.A.S.D.</vt:lpstr>
      <vt:lpstr>Presentazione standard di PowerPoint</vt:lpstr>
      <vt:lpstr>Presentazione standard di PowerPoint</vt:lpstr>
      <vt:lpstr>Presentazione standard di PowerPoint</vt:lpstr>
      <vt:lpstr>Si ringraziano tutti i partecipanti e le Associazioni che condivideranno con noi la Campagna  LIBERIAMOLI ORA!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nadia conti</dc:creator>
  <cp:lastModifiedBy>nadia conti</cp:lastModifiedBy>
  <cp:revision>1</cp:revision>
  <dcterms:created xsi:type="dcterms:W3CDTF">2020-11-01T22:06:23Z</dcterms:created>
  <dcterms:modified xsi:type="dcterms:W3CDTF">2020-11-19T03:11:58Z</dcterms:modified>
</cp:coreProperties>
</file>